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4" r:id="rId6"/>
    <p:sldId id="277" r:id="rId7"/>
    <p:sldId id="279" r:id="rId8"/>
    <p:sldId id="280" r:id="rId9"/>
    <p:sldId id="289" r:id="rId10"/>
    <p:sldId id="291" r:id="rId11"/>
    <p:sldId id="290" r:id="rId12"/>
    <p:sldId id="281" r:id="rId13"/>
    <p:sldId id="283" r:id="rId14"/>
    <p:sldId id="284" r:id="rId15"/>
    <p:sldId id="285" r:id="rId16"/>
    <p:sldId id="282" r:id="rId17"/>
    <p:sldId id="286" r:id="rId18"/>
    <p:sldId id="287" r:id="rId19"/>
    <p:sldId id="288" r:id="rId20"/>
    <p:sldId id="274" r:id="rId21"/>
    <p:sldId id="29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6AF3D0-22CC-F54E-AEC6-9AEFD1F867F3}">
          <p14:sldIdLst>
            <p14:sldId id="256"/>
            <p14:sldId id="264"/>
            <p14:sldId id="277"/>
            <p14:sldId id="279"/>
            <p14:sldId id="280"/>
            <p14:sldId id="289"/>
            <p14:sldId id="291"/>
            <p14:sldId id="290"/>
            <p14:sldId id="281"/>
            <p14:sldId id="283"/>
            <p14:sldId id="284"/>
            <p14:sldId id="285"/>
            <p14:sldId id="282"/>
            <p14:sldId id="286"/>
            <p14:sldId id="287"/>
            <p14:sldId id="288"/>
            <p14:sldId id="274"/>
            <p14:sldId id="293"/>
          </p14:sldIdLst>
        </p14:section>
        <p14:section name="Eksempler (slett)" id="{EBCE1FE9-0C75-BC42-94B6-3117A4F85F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CC1"/>
    <a:srgbClr val="FF00FF"/>
    <a:srgbClr val="891E82"/>
    <a:srgbClr val="CC66FF"/>
    <a:srgbClr val="9900CC"/>
    <a:srgbClr val="660066"/>
    <a:srgbClr val="5B9BD5"/>
    <a:srgbClr val="ED7D31"/>
    <a:srgbClr val="006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6C9F9-5E97-4221-9F7A-773BC761D9ED}" v="80" dt="2020-06-15T08:01:0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9487" autoAdjust="0"/>
  </p:normalViewPr>
  <p:slideViewPr>
    <p:cSldViewPr snapToGrid="0" snapToObjects="1">
      <p:cViewPr varScale="1">
        <p:scale>
          <a:sx n="87" d="100"/>
          <a:sy n="87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Fredrik Edvardsen Petrusson" userId="09d13732-078e-4466-ae3a-54258546364d" providerId="ADAL" clId="{B236C9F9-5E97-4221-9F7A-773BC761D9ED}"/>
    <pc:docChg chg="undo custSel addSld delSld modSld modSection">
      <pc:chgData name="Lars Fredrik Edvardsen Petrusson" userId="09d13732-078e-4466-ae3a-54258546364d" providerId="ADAL" clId="{B236C9F9-5E97-4221-9F7A-773BC761D9ED}" dt="2020-06-15T08:01:08.717" v="231" actId="47"/>
      <pc:docMkLst>
        <pc:docMk/>
      </pc:docMkLst>
      <pc:sldChg chg="addSp delSp modSp mod">
        <pc:chgData name="Lars Fredrik Edvardsen Petrusson" userId="09d13732-078e-4466-ae3a-54258546364d" providerId="ADAL" clId="{B236C9F9-5E97-4221-9F7A-773BC761D9ED}" dt="2020-06-10T14:57:19.528" v="151" actId="1076"/>
        <pc:sldMkLst>
          <pc:docMk/>
          <pc:sldMk cId="2729217473" sldId="280"/>
        </pc:sldMkLst>
        <pc:spChg chg="add mod">
          <ac:chgData name="Lars Fredrik Edvardsen Petrusson" userId="09d13732-078e-4466-ae3a-54258546364d" providerId="ADAL" clId="{B236C9F9-5E97-4221-9F7A-773BC761D9ED}" dt="2020-06-10T14:54:16.059" v="18" actId="1076"/>
          <ac:spMkLst>
            <pc:docMk/>
            <pc:sldMk cId="2729217473" sldId="280"/>
            <ac:spMk id="3" creationId="{13620A11-8492-4E0D-B671-C6DDA9D6B0FD}"/>
          </ac:spMkLst>
        </pc:spChg>
        <pc:spChg chg="add mod">
          <ac:chgData name="Lars Fredrik Edvardsen Petrusson" userId="09d13732-078e-4466-ae3a-54258546364d" providerId="ADAL" clId="{B236C9F9-5E97-4221-9F7A-773BC761D9ED}" dt="2020-06-10T14:53:57.023" v="8" actId="571"/>
          <ac:spMkLst>
            <pc:docMk/>
            <pc:sldMk cId="2729217473" sldId="280"/>
            <ac:spMk id="6" creationId="{9E5C03E0-B400-40B5-8432-366B52E86AE4}"/>
          </ac:spMkLst>
        </pc:spChg>
        <pc:spChg chg="add mod">
          <ac:chgData name="Lars Fredrik Edvardsen Petrusson" userId="09d13732-078e-4466-ae3a-54258546364d" providerId="ADAL" clId="{B236C9F9-5E97-4221-9F7A-773BC761D9ED}" dt="2020-06-10T14:54:07.779" v="16" actId="113"/>
          <ac:spMkLst>
            <pc:docMk/>
            <pc:sldMk cId="2729217473" sldId="280"/>
            <ac:spMk id="7" creationId="{D15ADDC4-2395-41BF-AD67-064EE7685DF1}"/>
          </ac:spMkLst>
        </pc:spChg>
        <pc:spChg chg="mod">
          <ac:chgData name="Lars Fredrik Edvardsen Petrusson" userId="09d13732-078e-4466-ae3a-54258546364d" providerId="ADAL" clId="{B236C9F9-5E97-4221-9F7A-773BC761D9ED}" dt="2020-06-10T14:54:42.143" v="25" actId="165"/>
          <ac:spMkLst>
            <pc:docMk/>
            <pc:sldMk cId="2729217473" sldId="280"/>
            <ac:spMk id="11" creationId="{488D7D2B-99C6-4DF5-BA04-8238C13FD651}"/>
          </ac:spMkLst>
        </pc:spChg>
        <pc:spChg chg="mod">
          <ac:chgData name="Lars Fredrik Edvardsen Petrusson" userId="09d13732-078e-4466-ae3a-54258546364d" providerId="ADAL" clId="{B236C9F9-5E97-4221-9F7A-773BC761D9ED}" dt="2020-06-10T14:57:05.411" v="148" actId="403"/>
          <ac:spMkLst>
            <pc:docMk/>
            <pc:sldMk cId="2729217473" sldId="280"/>
            <ac:spMk id="12" creationId="{EA2A7CB4-70EE-491C-B21A-179997039152}"/>
          </ac:spMkLst>
        </pc:spChg>
        <pc:spChg chg="mod">
          <ac:chgData name="Lars Fredrik Edvardsen Petrusson" userId="09d13732-078e-4466-ae3a-54258546364d" providerId="ADAL" clId="{B236C9F9-5E97-4221-9F7A-773BC761D9ED}" dt="2020-06-10T14:56:00.922" v="146" actId="208"/>
          <ac:spMkLst>
            <pc:docMk/>
            <pc:sldMk cId="2729217473" sldId="280"/>
            <ac:spMk id="13" creationId="{1F4FF0E7-C741-4BAF-AE60-2FE6E1D1CE18}"/>
          </ac:spMkLst>
        </pc:spChg>
        <pc:spChg chg="mod">
          <ac:chgData name="Lars Fredrik Edvardsen Petrusson" userId="09d13732-078e-4466-ae3a-54258546364d" providerId="ADAL" clId="{B236C9F9-5E97-4221-9F7A-773BC761D9ED}" dt="2020-06-10T14:57:01.090" v="147" actId="403"/>
          <ac:spMkLst>
            <pc:docMk/>
            <pc:sldMk cId="2729217473" sldId="280"/>
            <ac:spMk id="14" creationId="{3AE44DB0-348B-4684-A6A7-231D773CDAA6}"/>
          </ac:spMkLst>
        </pc:spChg>
        <pc:grpChg chg="add mod">
          <ac:chgData name="Lars Fredrik Edvardsen Petrusson" userId="09d13732-078e-4466-ae3a-54258546364d" providerId="ADAL" clId="{B236C9F9-5E97-4221-9F7A-773BC761D9ED}" dt="2020-06-10T14:57:19.528" v="151" actId="1076"/>
          <ac:grpSpMkLst>
            <pc:docMk/>
            <pc:sldMk cId="2729217473" sldId="280"/>
            <ac:grpSpMk id="4" creationId="{2E19DCE6-4F09-4501-AAEC-0FC8D57DE254}"/>
          </ac:grpSpMkLst>
        </pc:grpChg>
        <pc:grpChg chg="add del mod">
          <ac:chgData name="Lars Fredrik Edvardsen Petrusson" userId="09d13732-078e-4466-ae3a-54258546364d" providerId="ADAL" clId="{B236C9F9-5E97-4221-9F7A-773BC761D9ED}" dt="2020-06-10T14:54:42.143" v="25" actId="165"/>
          <ac:grpSpMkLst>
            <pc:docMk/>
            <pc:sldMk cId="2729217473" sldId="280"/>
            <ac:grpSpMk id="8" creationId="{B8D4D90F-8661-4C87-9703-F12F30AB3A46}"/>
          </ac:grpSpMkLst>
        </pc:grpChg>
        <pc:grpChg chg="mod topLvl">
          <ac:chgData name="Lars Fredrik Edvardsen Petrusson" userId="09d13732-078e-4466-ae3a-54258546364d" providerId="ADAL" clId="{B236C9F9-5E97-4221-9F7A-773BC761D9ED}" dt="2020-06-10T14:57:13.644" v="150" actId="164"/>
          <ac:grpSpMkLst>
            <pc:docMk/>
            <pc:sldMk cId="2729217473" sldId="280"/>
            <ac:grpSpMk id="9" creationId="{F9241538-C305-484B-8B8F-24BF90D5A256}"/>
          </ac:grpSpMkLst>
        </pc:grpChg>
        <pc:grpChg chg="mod topLvl">
          <ac:chgData name="Lars Fredrik Edvardsen Petrusson" userId="09d13732-078e-4466-ae3a-54258546364d" providerId="ADAL" clId="{B236C9F9-5E97-4221-9F7A-773BC761D9ED}" dt="2020-06-10T14:57:13.644" v="150" actId="164"/>
          <ac:grpSpMkLst>
            <pc:docMk/>
            <pc:sldMk cId="2729217473" sldId="280"/>
            <ac:grpSpMk id="10" creationId="{033AC8A8-FD49-4C93-8E5C-114ACC4DAF5C}"/>
          </ac:grpSpMkLst>
        </pc:grpChg>
        <pc:graphicFrameChg chg="mod">
          <ac:chgData name="Lars Fredrik Edvardsen Petrusson" userId="09d13732-078e-4466-ae3a-54258546364d" providerId="ADAL" clId="{B236C9F9-5E97-4221-9F7A-773BC761D9ED}" dt="2020-06-10T14:54:30.411" v="21" actId="1076"/>
          <ac:graphicFrameMkLst>
            <pc:docMk/>
            <pc:sldMk cId="2729217473" sldId="280"/>
            <ac:graphicFrameMk id="19" creationId="{2DD8FD91-3F40-4987-A902-616F50402CFA}"/>
          </ac:graphicFrameMkLst>
        </pc:graphicFrameChg>
      </pc:sldChg>
      <pc:sldChg chg="addSp delSp modSp mod">
        <pc:chgData name="Lars Fredrik Edvardsen Petrusson" userId="09d13732-078e-4466-ae3a-54258546364d" providerId="ADAL" clId="{B236C9F9-5E97-4221-9F7A-773BC761D9ED}" dt="2020-06-15T08:01:01.626" v="230"/>
        <pc:sldMkLst>
          <pc:docMk/>
          <pc:sldMk cId="1665028276" sldId="286"/>
        </pc:sldMkLst>
        <pc:graphicFrameChg chg="add mod">
          <ac:chgData name="Lars Fredrik Edvardsen Petrusson" userId="09d13732-078e-4466-ae3a-54258546364d" providerId="ADAL" clId="{B236C9F9-5E97-4221-9F7A-773BC761D9ED}" dt="2020-06-15T07:47:28.216" v="186"/>
          <ac:graphicFrameMkLst>
            <pc:docMk/>
            <pc:sldMk cId="1665028276" sldId="286"/>
            <ac:graphicFrameMk id="4" creationId="{58CA9E3B-B325-45D0-AB40-853DAA93EE77}"/>
          </ac:graphicFrameMkLst>
        </pc:graphicFrameChg>
        <pc:graphicFrameChg chg="add mod">
          <ac:chgData name="Lars Fredrik Edvardsen Petrusson" userId="09d13732-078e-4466-ae3a-54258546364d" providerId="ADAL" clId="{B236C9F9-5E97-4221-9F7A-773BC761D9ED}" dt="2020-06-15T08:01:01.626" v="230"/>
          <ac:graphicFrameMkLst>
            <pc:docMk/>
            <pc:sldMk cId="1665028276" sldId="286"/>
            <ac:graphicFrameMk id="5" creationId="{58CA9E3B-B325-45D0-AB40-853DAA93EE77}"/>
          </ac:graphicFrameMkLst>
        </pc:graphicFrameChg>
        <pc:graphicFrameChg chg="del mod">
          <ac:chgData name="Lars Fredrik Edvardsen Petrusson" userId="09d13732-078e-4466-ae3a-54258546364d" providerId="ADAL" clId="{B236C9F9-5E97-4221-9F7A-773BC761D9ED}" dt="2020-06-15T07:47:40.345" v="189" actId="478"/>
          <ac:graphicFrameMkLst>
            <pc:docMk/>
            <pc:sldMk cId="1665028276" sldId="286"/>
            <ac:graphicFrameMk id="6" creationId="{C7D6DF63-5ECA-4A73-A1E8-67F17006634E}"/>
          </ac:graphicFrameMkLst>
        </pc:graphicFrameChg>
      </pc:sldChg>
      <pc:sldChg chg="addSp modSp mod">
        <pc:chgData name="Lars Fredrik Edvardsen Petrusson" userId="09d13732-078e-4466-ae3a-54258546364d" providerId="ADAL" clId="{B236C9F9-5E97-4221-9F7A-773BC761D9ED}" dt="2020-06-10T21:26:53.235" v="183" actId="113"/>
        <pc:sldMkLst>
          <pc:docMk/>
          <pc:sldMk cId="3366466746" sldId="290"/>
        </pc:sldMkLst>
        <pc:spChg chg="add mod">
          <ac:chgData name="Lars Fredrik Edvardsen Petrusson" userId="09d13732-078e-4466-ae3a-54258546364d" providerId="ADAL" clId="{B236C9F9-5E97-4221-9F7A-773BC761D9ED}" dt="2020-06-10T21:26:53.235" v="183" actId="113"/>
          <ac:spMkLst>
            <pc:docMk/>
            <pc:sldMk cId="3366466746" sldId="290"/>
            <ac:spMk id="2" creationId="{7C52207B-8B9D-4788-A364-62AEAFBF78CF}"/>
          </ac:spMkLst>
        </pc:spChg>
        <pc:graphicFrameChg chg="mod">
          <ac:chgData name="Lars Fredrik Edvardsen Petrusson" userId="09d13732-078e-4466-ae3a-54258546364d" providerId="ADAL" clId="{B236C9F9-5E97-4221-9F7A-773BC761D9ED}" dt="2020-06-10T14:58:56.267" v="172"/>
          <ac:graphicFrameMkLst>
            <pc:docMk/>
            <pc:sldMk cId="3366466746" sldId="290"/>
            <ac:graphicFrameMk id="6" creationId="{B0A87248-77EA-4EB8-9E98-59690F26D395}"/>
          </ac:graphicFrameMkLst>
        </pc:graphicFrameChg>
      </pc:sldChg>
      <pc:sldChg chg="add del">
        <pc:chgData name="Lars Fredrik Edvardsen Petrusson" userId="09d13732-078e-4466-ae3a-54258546364d" providerId="ADAL" clId="{B236C9F9-5E97-4221-9F7A-773BC761D9ED}" dt="2020-06-15T08:01:08.717" v="231" actId="47"/>
        <pc:sldMkLst>
          <pc:docMk/>
          <pc:sldMk cId="652822400" sldId="2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.stem.se\gemensam\Systemanalys\Elcertifikat%20och%20ursprungsgarantier\Statistik\&#197;rsrapport\&#197;rsrapport%202019\Marknadsseminarium\Figurer%20till%20marknadsseminariu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.stem.se\gemensam\Systemanalys\Elcertifikat%20och%20ursprungsgarantier\Statistik\Kvartalsrapport\Tom%202020%2004%2001\Arbetsmaterial\NVE\Kvartalsrapport%201%202020%20NVE%20EM%201.1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.stem.se\gemensam\Systemanalys\Elcertifikat%20och%20ursprungsgarantier\Statistik\Kvartalsrapport\Tom%202020%2004%2001\Arbetsmaterial\NVE\Kvartalsrapport%201%202020%20NVE%20EM%201.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nveazure-my.sharepoint.com/personal/lfep_nve_no/Documents/Dokumenter/Egne%20notater%20og%20veiledninger/Markedsseminar%20for%20elsertifikatmarkedet/Marskontrakter%20til%20OED.xls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veazure-my.sharepoint.com/personal/lfep_nve_no/Documents/Dokumenter/Egne%20notater%20og%20veiledninger/Markedsseminar%20for%20elsertifikatmarkedet/Datagrunnlag%20&#229;rsrapport%202019%20figurer%20for%20markedsemxls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veazure-my.sharepoint.com/personal/lfep_nve_no/Documents/Dokumenter/Egne%20notater%20og%20veiledninger/Markedsseminar%20for%20elsertifikatmarkedet/Datagrunnlag%20&#229;rsrapport%202019%20figurer%20for%20markedsemxlsx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veazure-my.sharepoint.com/personal/lfep_nve_no/Documents/Dokumenter/Egne%20notater%20og%20veiledninger/&#197;rsrapport%20elsertifikatmarkedet/Datagrunnlag%20&#229;rsrapport%202019%201.6xls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veazure-my.sharepoint.com/personal/lfep_nve_no/Documents/Dokumenter/Egne%20notater%20og%20veiledninger/&#197;rsrapport%20elsertifikatmarkedet/Datagrunnlag%20&#229;rsrapport%202019%201.6xlsx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fep\AppData\Local\Microsoft\Windows\INetCache\Content.Outlook\C9A6BY1V\Planerade%20projekt%20marknadsseminariu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707273547443293E-2"/>
          <c:y val="0.10925234345706787"/>
          <c:w val="0.90124257360840898"/>
          <c:h val="0.70046284214473187"/>
        </c:manualLayout>
      </c:layout>
      <c:barChart>
        <c:barDir val="col"/>
        <c:grouping val="stacked"/>
        <c:varyColors val="0"/>
        <c:ser>
          <c:idx val="0"/>
          <c:order val="1"/>
          <c:tx>
            <c:v>Sverige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'Figur 1 Måloppfyllese'!$B$2:$T$2</c:f>
              <c:numCache>
                <c:formatCode>0</c:formatCode>
                <c:ptCount val="19"/>
                <c:pt idx="0" formatCode="General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'Figur 1 Måloppfyllese'!$B$3:$T$3</c:f>
              <c:numCache>
                <c:formatCode>0.0</c:formatCode>
                <c:ptCount val="19"/>
                <c:pt idx="0" formatCode="General">
                  <c:v>2.8460000000000001</c:v>
                </c:pt>
                <c:pt idx="1">
                  <c:v>5.3159999999999998</c:v>
                </c:pt>
                <c:pt idx="2">
                  <c:v>8.5709999999999997</c:v>
                </c:pt>
                <c:pt idx="3">
                  <c:v>11.64</c:v>
                </c:pt>
                <c:pt idx="4">
                  <c:v>14.343</c:v>
                </c:pt>
                <c:pt idx="5">
                  <c:v>15.075700000000001</c:v>
                </c:pt>
                <c:pt idx="6">
                  <c:v>19.064692159403105</c:v>
                </c:pt>
                <c:pt idx="7" formatCode="0.00">
                  <c:v>23.902876108610499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E-46BA-A362-0E2DDA9444D3}"/>
            </c:ext>
          </c:extLst>
        </c:ser>
        <c:ser>
          <c:idx val="1"/>
          <c:order val="2"/>
          <c:tx>
            <c:v>Norge</c:v>
          </c:tx>
          <c:spPr>
            <a:solidFill>
              <a:schemeClr val="accent2"/>
            </a:solidFill>
          </c:spPr>
          <c:invertIfNegative val="0"/>
          <c:cat>
            <c:numRef>
              <c:f>'Figur 1 Måloppfyllese'!$B$2:$T$2</c:f>
              <c:numCache>
                <c:formatCode>0</c:formatCode>
                <c:ptCount val="19"/>
                <c:pt idx="0" formatCode="General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'Figur 1 Måloppfyllese'!$B$4:$T$4</c:f>
              <c:numCache>
                <c:formatCode>0.0</c:formatCode>
                <c:ptCount val="19"/>
                <c:pt idx="0" formatCode="General">
                  <c:v>0.35799999999999998</c:v>
                </c:pt>
                <c:pt idx="1">
                  <c:v>0.91200000000000003</c:v>
                </c:pt>
                <c:pt idx="2">
                  <c:v>1.7310000000000001</c:v>
                </c:pt>
                <c:pt idx="3">
                  <c:v>2.2669999999999999</c:v>
                </c:pt>
                <c:pt idx="4">
                  <c:v>3.4350000000000001</c:v>
                </c:pt>
                <c:pt idx="5">
                  <c:v>5.2316399999999996</c:v>
                </c:pt>
                <c:pt idx="6">
                  <c:v>7.7435359999999998</c:v>
                </c:pt>
                <c:pt idx="7">
                  <c:v>10.467577724549999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E-46BA-A362-0E2DDA94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9129168"/>
        <c:axId val="1"/>
      </c:barChart>
      <c:barChart>
        <c:barDir val="col"/>
        <c:grouping val="clustered"/>
        <c:varyColors val="0"/>
        <c:ser>
          <c:idx val="3"/>
          <c:order val="0"/>
          <c:tx>
            <c:v>Sum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5689673575723553E-3"/>
                  <c:y val="1.3238770291282134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/>
                      <a:t>3,2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01E-46BA-A362-0E2DDA9444D3}"/>
                </c:ext>
              </c:extLst>
            </c:dLbl>
            <c:dLbl>
              <c:idx val="1"/>
              <c:layout>
                <c:manualLayout>
                  <c:x val="4.7069020727170657E-3"/>
                  <c:y val="1.3238770291282037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/>
                      <a:t>6,2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1E-46BA-A362-0E2DDA9444D3}"/>
                </c:ext>
              </c:extLst>
            </c:dLbl>
            <c:dLbl>
              <c:idx val="2"/>
              <c:layout>
                <c:manualLayout>
                  <c:x val="0"/>
                  <c:y val="1.8534278407794987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/>
                      <a:t>10,3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01E-46BA-A362-0E2DDA9444D3}"/>
                </c:ext>
              </c:extLst>
            </c:dLbl>
            <c:dLbl>
              <c:idx val="3"/>
              <c:layout>
                <c:manualLayout>
                  <c:x val="3.1379347151447106E-3"/>
                  <c:y val="1.58865243495385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/>
                      <a:t>13,9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01E-46BA-A362-0E2DDA9444D3}"/>
                </c:ext>
              </c:extLst>
            </c:dLbl>
            <c:dLbl>
              <c:idx val="4"/>
              <c:layout>
                <c:manualLayout>
                  <c:x val="1.5689673575723553E-3"/>
                  <c:y val="1.588652434953851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/>
                      <a:t>17,8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01E-46BA-A362-0E2DDA9444D3}"/>
                </c:ext>
              </c:extLst>
            </c:dLbl>
            <c:dLbl>
              <c:idx val="5"/>
              <c:layout>
                <c:manualLayout>
                  <c:x val="3.1379347151445957E-3"/>
                  <c:y val="1.58865243495385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/>
                      <a:t>20,3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01E-46BA-A362-0E2DDA9444D3}"/>
                </c:ext>
              </c:extLst>
            </c:dLbl>
            <c:dLbl>
              <c:idx val="6"/>
              <c:layout>
                <c:manualLayout>
                  <c:x val="1.0174815084225133E-3"/>
                  <c:y val="1.783251934007127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/>
                      <a:t>26,8 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01E-46BA-A362-0E2DDA9444D3}"/>
                </c:ext>
              </c:extLst>
            </c:dLbl>
            <c:dLbl>
              <c:idx val="7"/>
              <c:layout>
                <c:manualLayout>
                  <c:x val="2.7049020619040754E-5"/>
                  <c:y val="-3.6164368939832002E-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dirty="0"/>
                      <a:t>34,4 </a:t>
                    </a:r>
                    <a:r>
                      <a:rPr lang="en-US" sz="1200" b="1" dirty="0" err="1"/>
                      <a:t>TWh</a:t>
                    </a:r>
                    <a:endParaRPr lang="en-US" sz="1200" b="1" dirty="0"/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01E-46BA-A362-0E2DDA9444D3}"/>
                </c:ext>
              </c:extLst>
            </c:dLbl>
            <c:dLbl>
              <c:idx val="8"/>
              <c:layout>
                <c:manualLayout>
                  <c:x val="9.5238095238095247E-3"/>
                  <c:y val="-5.0985882978776794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/>
                      <a:t>36,8 TWh
1</a:t>
                    </a:r>
                    <a:r>
                      <a:rPr lang="en-US" sz="1200" b="1" baseline="0"/>
                      <a:t>. kv. 2020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A-A01E-46BA-A362-0E2DDA9444D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'Figur 1 Måloppfyllese'!$B$5:$T$5</c:f>
              <c:numCache>
                <c:formatCode>0.0</c:formatCode>
                <c:ptCount val="19"/>
                <c:pt idx="0">
                  <c:v>3.2040000000000002</c:v>
                </c:pt>
                <c:pt idx="1">
                  <c:v>6.2279999999999998</c:v>
                </c:pt>
                <c:pt idx="2">
                  <c:v>10.302</c:v>
                </c:pt>
                <c:pt idx="3">
                  <c:v>13.907</c:v>
                </c:pt>
                <c:pt idx="4">
                  <c:v>17.777999999999999</c:v>
                </c:pt>
                <c:pt idx="5">
                  <c:v>20.30734</c:v>
                </c:pt>
                <c:pt idx="6">
                  <c:v>26.808228159403104</c:v>
                </c:pt>
                <c:pt idx="7">
                  <c:v>34.370453833160497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01E-46BA-A362-0E2DDA94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"/>
        <c:axId val="4"/>
      </c:barChart>
      <c:lineChart>
        <c:grouping val="standard"/>
        <c:varyColors val="0"/>
        <c:ser>
          <c:idx val="2"/>
          <c:order val="3"/>
          <c:tx>
            <c:strRef>
              <c:f>'Figur 1 Måloppfyllese'!$A$10</c:f>
              <c:strCache>
                <c:ptCount val="1"/>
                <c:pt idx="0">
                  <c:v>Annulleringsbana</c:v>
                </c:pt>
              </c:strCache>
            </c:strRef>
          </c:tx>
          <c:spPr>
            <a:ln>
              <a:solidFill>
                <a:schemeClr val="tx1"/>
              </a:solidFill>
              <a:tailEnd type="oval"/>
            </a:ln>
          </c:spPr>
          <c:marker>
            <c:symbol val="none"/>
          </c:marker>
          <c:cat>
            <c:numRef>
              <c:f>'Figur 1 Måloppfyllese'!$B$2:$T$2</c:f>
              <c:numCache>
                <c:formatCode>0</c:formatCode>
                <c:ptCount val="19"/>
                <c:pt idx="0" formatCode="General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'Figur 1 Måloppfyllese'!$B$6:$T$6</c:f>
              <c:numCache>
                <c:formatCode>0.00</c:formatCode>
                <c:ptCount val="19"/>
                <c:pt idx="0">
                  <c:v>2.9333333333333331</c:v>
                </c:pt>
                <c:pt idx="1">
                  <c:v>5.8666666666666663</c:v>
                </c:pt>
                <c:pt idx="2">
                  <c:v>8.7999999999999989</c:v>
                </c:pt>
                <c:pt idx="3">
                  <c:v>11.733333333333333</c:v>
                </c:pt>
                <c:pt idx="4">
                  <c:v>15.066666666666666</c:v>
                </c:pt>
                <c:pt idx="5">
                  <c:v>18.399999999999999</c:v>
                </c:pt>
                <c:pt idx="6">
                  <c:v>21.733333333333331</c:v>
                </c:pt>
                <c:pt idx="7">
                  <c:v>25.066666666666663</c:v>
                </c:pt>
                <c:pt idx="8">
                  <c:v>28.399999999999995</c:v>
                </c:pt>
                <c:pt idx="9" formatCode="0.0">
                  <c:v>28.4</c:v>
                </c:pt>
                <c:pt idx="10" formatCode="0.0">
                  <c:v>30.4</c:v>
                </c:pt>
                <c:pt idx="11" formatCode="0.0">
                  <c:v>32.4</c:v>
                </c:pt>
                <c:pt idx="12" formatCode="0.0">
                  <c:v>34.4</c:v>
                </c:pt>
                <c:pt idx="13" formatCode="0.0">
                  <c:v>36.4</c:v>
                </c:pt>
                <c:pt idx="14" formatCode="0.0">
                  <c:v>38.4</c:v>
                </c:pt>
                <c:pt idx="15" formatCode="0.0">
                  <c:v>40.4</c:v>
                </c:pt>
                <c:pt idx="16" formatCode="0.0">
                  <c:v>42.4</c:v>
                </c:pt>
                <c:pt idx="17" formatCode="0.0">
                  <c:v>44.4</c:v>
                </c:pt>
                <c:pt idx="18" formatCode="0.0">
                  <c:v>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01E-46BA-A362-0E2DDA9444D3}"/>
            </c:ext>
          </c:extLst>
        </c:ser>
        <c:ser>
          <c:idx val="4"/>
          <c:order val="4"/>
          <c:tx>
            <c:strRef>
              <c:f>'Figur 1 Måloppfyllese'!$A$9</c:f>
              <c:strCache>
                <c:ptCount val="1"/>
                <c:pt idx="0">
                  <c:v>Felles mål: 28,4 TWh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'Figur 1 Måloppfyllese'!$B$2:$T$2</c:f>
              <c:numCache>
                <c:formatCode>0</c:formatCode>
                <c:ptCount val="19"/>
                <c:pt idx="0" formatCode="General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'Figur 1 Måloppfyllese'!$B$9:$T$9</c:f>
              <c:numCache>
                <c:formatCode>General</c:formatCode>
                <c:ptCount val="19"/>
                <c:pt idx="0">
                  <c:v>28.4</c:v>
                </c:pt>
                <c:pt idx="1">
                  <c:v>28.4</c:v>
                </c:pt>
                <c:pt idx="2">
                  <c:v>28.4</c:v>
                </c:pt>
                <c:pt idx="3">
                  <c:v>28.4</c:v>
                </c:pt>
                <c:pt idx="4">
                  <c:v>28.4</c:v>
                </c:pt>
                <c:pt idx="5">
                  <c:v>28.4</c:v>
                </c:pt>
                <c:pt idx="6">
                  <c:v>28.4</c:v>
                </c:pt>
                <c:pt idx="7">
                  <c:v>28.4</c:v>
                </c:pt>
                <c:pt idx="8">
                  <c:v>28.4</c:v>
                </c:pt>
                <c:pt idx="9">
                  <c:v>28.4</c:v>
                </c:pt>
                <c:pt idx="10">
                  <c:v>28.4</c:v>
                </c:pt>
                <c:pt idx="11">
                  <c:v>28.4</c:v>
                </c:pt>
                <c:pt idx="12">
                  <c:v>28.4</c:v>
                </c:pt>
                <c:pt idx="13">
                  <c:v>28.4</c:v>
                </c:pt>
                <c:pt idx="14">
                  <c:v>28.4</c:v>
                </c:pt>
                <c:pt idx="15">
                  <c:v>28.4</c:v>
                </c:pt>
                <c:pt idx="16">
                  <c:v>28.4</c:v>
                </c:pt>
                <c:pt idx="17">
                  <c:v>28.4</c:v>
                </c:pt>
                <c:pt idx="18">
                  <c:v>28.4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01E-46BA-A362-0E2DDA9444D3}"/>
            </c:ext>
          </c:extLst>
        </c:ser>
        <c:ser>
          <c:idx val="5"/>
          <c:order val="5"/>
          <c:tx>
            <c:strRef>
              <c:f>'Figur 1 Måloppfyllese'!$A$11</c:f>
              <c:strCache>
                <c:ptCount val="1"/>
                <c:pt idx="0">
                  <c:v>Sveriges mål: 28,4 + 18 TWh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'Figur 1 Måloppfyllese'!$B$2:$T$2</c:f>
              <c:numCache>
                <c:formatCode>0</c:formatCode>
                <c:ptCount val="19"/>
                <c:pt idx="0" formatCode="General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'Figur 1 Måloppfyllese'!$B$11:$T$11</c:f>
              <c:numCache>
                <c:formatCode>General</c:formatCode>
                <c:ptCount val="19"/>
                <c:pt idx="0">
                  <c:v>46.4</c:v>
                </c:pt>
                <c:pt idx="1">
                  <c:v>46.4</c:v>
                </c:pt>
                <c:pt idx="2">
                  <c:v>46.4</c:v>
                </c:pt>
                <c:pt idx="3">
                  <c:v>46.4</c:v>
                </c:pt>
                <c:pt idx="4">
                  <c:v>46.4</c:v>
                </c:pt>
                <c:pt idx="5">
                  <c:v>46.4</c:v>
                </c:pt>
                <c:pt idx="6">
                  <c:v>46.4</c:v>
                </c:pt>
                <c:pt idx="7">
                  <c:v>46.4</c:v>
                </c:pt>
                <c:pt idx="8">
                  <c:v>46.4</c:v>
                </c:pt>
                <c:pt idx="9">
                  <c:v>46.4</c:v>
                </c:pt>
                <c:pt idx="10">
                  <c:v>46.4</c:v>
                </c:pt>
                <c:pt idx="11">
                  <c:v>46.4</c:v>
                </c:pt>
                <c:pt idx="12">
                  <c:v>46.4</c:v>
                </c:pt>
                <c:pt idx="13">
                  <c:v>46.4</c:v>
                </c:pt>
                <c:pt idx="14">
                  <c:v>46.4</c:v>
                </c:pt>
                <c:pt idx="15">
                  <c:v>46.4</c:v>
                </c:pt>
                <c:pt idx="16">
                  <c:v>46.4</c:v>
                </c:pt>
                <c:pt idx="17">
                  <c:v>46.4</c:v>
                </c:pt>
                <c:pt idx="18">
                  <c:v>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01E-46BA-A362-0E2DDA94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9129168"/>
        <c:axId val="1"/>
      </c:lineChart>
      <c:dateAx>
        <c:axId val="1619129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v-SE" b="1"/>
                  <a:t>TWh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619129168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0"/>
        <c:lblOffset val="100"/>
        <c:baseTimeUnit val="days"/>
      </c:dateAx>
      <c:valAx>
        <c:axId val="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3"/>
        <c:crosses val="max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7824992214956183E-2"/>
          <c:y val="0.90504107027107439"/>
          <c:w val="0.89345228880288274"/>
          <c:h val="4.6175523606107993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Blad3!$A$3</c:f>
              <c:strCache>
                <c:ptCount val="1"/>
                <c:pt idx="0">
                  <c:v>Miljoner annullerade elcertifikat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Blad3!$B$3:$R$3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Blad3!$B$4:$R$4</c:f>
              <c:numCache>
                <c:formatCode>General</c:formatCode>
                <c:ptCount val="17"/>
                <c:pt idx="0">
                  <c:v>3.5</c:v>
                </c:pt>
                <c:pt idx="1">
                  <c:v>7.8</c:v>
                </c:pt>
                <c:pt idx="2">
                  <c:v>10.1</c:v>
                </c:pt>
                <c:pt idx="3">
                  <c:v>12.4</c:v>
                </c:pt>
                <c:pt idx="4">
                  <c:v>14.5</c:v>
                </c:pt>
                <c:pt idx="5">
                  <c:v>15.3</c:v>
                </c:pt>
                <c:pt idx="6">
                  <c:v>15.4</c:v>
                </c:pt>
                <c:pt idx="7">
                  <c:v>17.5</c:v>
                </c:pt>
                <c:pt idx="8">
                  <c:v>16.5</c:v>
                </c:pt>
                <c:pt idx="9">
                  <c:v>18.7</c:v>
                </c:pt>
                <c:pt idx="10">
                  <c:v>16.2</c:v>
                </c:pt>
                <c:pt idx="11">
                  <c:v>17.899999999999999</c:v>
                </c:pt>
                <c:pt idx="12">
                  <c:v>19.7</c:v>
                </c:pt>
                <c:pt idx="13">
                  <c:v>30.8</c:v>
                </c:pt>
                <c:pt idx="14">
                  <c:v>33.799999999999997</c:v>
                </c:pt>
                <c:pt idx="15">
                  <c:v>40.5</c:v>
                </c:pt>
                <c:pt idx="16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4-4D19-BDEC-49A88B96DF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61058400"/>
        <c:axId val="470756640"/>
      </c:barChart>
      <c:catAx>
        <c:axId val="20610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0756640"/>
        <c:crosses val="autoZero"/>
        <c:auto val="1"/>
        <c:lblAlgn val="ctr"/>
        <c:lblOffset val="100"/>
        <c:noMultiLvlLbl val="0"/>
      </c:catAx>
      <c:valAx>
        <c:axId val="47075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 dirty="0"/>
                  <a:t>Miljoner elcertifikat</a:t>
                </a:r>
                <a:r>
                  <a:rPr lang="sv-SE" sz="1100" baseline="0" dirty="0"/>
                  <a:t> [TWh]</a:t>
                </a:r>
                <a:endParaRPr lang="sv-SE" sz="1100" dirty="0"/>
              </a:p>
            </c:rich>
          </c:tx>
          <c:layout>
            <c:manualLayout>
              <c:xMode val="edge"/>
              <c:yMode val="edge"/>
              <c:x val="3.9284830487503093E-3"/>
              <c:y val="0.32687584175084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10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91232279033344"/>
          <c:y val="3.3970221923063225E-2"/>
          <c:w val="0.86808279470617788"/>
          <c:h val="0.74928339013288658"/>
        </c:manualLayout>
      </c:layout>
      <c:barChart>
        <c:barDir val="col"/>
        <c:grouping val="clustered"/>
        <c:varyColors val="0"/>
        <c:ser>
          <c:idx val="0"/>
          <c:order val="0"/>
          <c:tx>
            <c:v>Utfärdade elcertifikat</c:v>
          </c:tx>
          <c:spPr>
            <a:solidFill>
              <a:srgbClr val="C47CC1"/>
            </a:solidFill>
            <a:ln>
              <a:noFill/>
            </a:ln>
            <a:effectLst/>
          </c:spPr>
          <c:invertIfNegative val="0"/>
          <c:cat>
            <c:numRef>
              <c:f>'Beholdning; Tabell 15'!$A$5:$A$21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'Beholdning; Tabell 15'!$B$5:$B$21</c:f>
              <c:numCache>
                <c:formatCode>0.0</c:formatCode>
                <c:ptCount val="17"/>
                <c:pt idx="0">
                  <c:v>5.6371599999999997</c:v>
                </c:pt>
                <c:pt idx="1">
                  <c:v>11.048355000000001</c:v>
                </c:pt>
                <c:pt idx="2">
                  <c:v>11.297649</c:v>
                </c:pt>
                <c:pt idx="3">
                  <c:v>12.156798</c:v>
                </c:pt>
                <c:pt idx="4">
                  <c:v>13.256285999999999</c:v>
                </c:pt>
                <c:pt idx="5">
                  <c:v>15.041290999999999</c:v>
                </c:pt>
                <c:pt idx="6">
                  <c:v>15.569375000000001</c:v>
                </c:pt>
                <c:pt idx="7">
                  <c:v>18.058765000000001</c:v>
                </c:pt>
                <c:pt idx="8">
                  <c:v>19.803879999999999</c:v>
                </c:pt>
                <c:pt idx="9">
                  <c:v>21.715495000000001</c:v>
                </c:pt>
                <c:pt idx="10">
                  <c:v>16.815404999999998</c:v>
                </c:pt>
                <c:pt idx="11">
                  <c:v>18.768636000000001</c:v>
                </c:pt>
                <c:pt idx="12">
                  <c:v>24.678125999999999</c:v>
                </c:pt>
                <c:pt idx="13">
                  <c:v>26.101258000000001</c:v>
                </c:pt>
                <c:pt idx="14">
                  <c:v>31.321373000000001</c:v>
                </c:pt>
                <c:pt idx="15">
                  <c:v>31.518255</c:v>
                </c:pt>
                <c:pt idx="16">
                  <c:v>37.944439000000003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E-422F-8A15-97C8FB05CCCA}"/>
            </c:ext>
          </c:extLst>
        </c:ser>
        <c:ser>
          <c:idx val="1"/>
          <c:order val="1"/>
          <c:tx>
            <c:v>Annullerade elcertifikat</c:v>
          </c:tx>
          <c:spPr>
            <a:solidFill>
              <a:srgbClr val="821E82"/>
            </a:solidFill>
            <a:ln>
              <a:noFill/>
            </a:ln>
            <a:effectLst/>
          </c:spPr>
          <c:invertIfNegative val="0"/>
          <c:cat>
            <c:numRef>
              <c:f>'Beholdning; Tabell 15'!$A$5:$A$21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'Beholdning; Tabell 15'!$C$5:$C$21</c:f>
              <c:numCache>
                <c:formatCode>0.0</c:formatCode>
                <c:ptCount val="17"/>
                <c:pt idx="0">
                  <c:v>3.4899789999999999</c:v>
                </c:pt>
                <c:pt idx="1">
                  <c:v>7.8323520000000002</c:v>
                </c:pt>
                <c:pt idx="2">
                  <c:v>10.119869</c:v>
                </c:pt>
                <c:pt idx="3">
                  <c:v>12.391446</c:v>
                </c:pt>
                <c:pt idx="4">
                  <c:v>14.463848</c:v>
                </c:pt>
                <c:pt idx="5">
                  <c:v>15.321916999999999</c:v>
                </c:pt>
                <c:pt idx="6">
                  <c:v>15.404629999999999</c:v>
                </c:pt>
                <c:pt idx="7">
                  <c:v>17.535632</c:v>
                </c:pt>
                <c:pt idx="8">
                  <c:v>16.526900999999999</c:v>
                </c:pt>
                <c:pt idx="9">
                  <c:v>18.670003000000001</c:v>
                </c:pt>
                <c:pt idx="10">
                  <c:v>16.22899</c:v>
                </c:pt>
                <c:pt idx="11">
                  <c:v>17.880821000000001</c:v>
                </c:pt>
                <c:pt idx="12">
                  <c:v>19.728348</c:v>
                </c:pt>
                <c:pt idx="13">
                  <c:v>30.829754000000001</c:v>
                </c:pt>
                <c:pt idx="14">
                  <c:v>33.810766000000001</c:v>
                </c:pt>
                <c:pt idx="15">
                  <c:v>40.499155000000002</c:v>
                </c:pt>
                <c:pt idx="16">
                  <c:v>41.925583000000003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E-422F-8A15-97C8FB05CCCA}"/>
            </c:ext>
          </c:extLst>
        </c:ser>
        <c:ser>
          <c:idx val="2"/>
          <c:order val="2"/>
          <c:tx>
            <c:v>Ackumulerad reserv</c:v>
          </c:tx>
          <c:spPr>
            <a:solidFill>
              <a:srgbClr val="62115D"/>
            </a:solidFill>
            <a:ln>
              <a:noFill/>
            </a:ln>
            <a:effectLst/>
          </c:spPr>
          <c:invertIfNegative val="0"/>
          <c:cat>
            <c:numRef>
              <c:f>'Beholdning; Tabell 15'!$A$5:$A$21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'Beholdning; Tabell 15'!$E$5:$E$21</c:f>
              <c:numCache>
                <c:formatCode>0.0</c:formatCode>
                <c:ptCount val="17"/>
                <c:pt idx="0">
                  <c:v>2.1471809999999998</c:v>
                </c:pt>
                <c:pt idx="1">
                  <c:v>5.3631840000000004</c:v>
                </c:pt>
                <c:pt idx="2">
                  <c:v>6.5409639999999998</c:v>
                </c:pt>
                <c:pt idx="3">
                  <c:v>6.3063159999999998</c:v>
                </c:pt>
                <c:pt idx="4">
                  <c:v>5.0987539999999996</c:v>
                </c:pt>
                <c:pt idx="5">
                  <c:v>4.8181279999999997</c:v>
                </c:pt>
                <c:pt idx="6">
                  <c:v>4.9828729999999997</c:v>
                </c:pt>
                <c:pt idx="7">
                  <c:v>5.5060060000000002</c:v>
                </c:pt>
                <c:pt idx="8">
                  <c:v>8.782985</c:v>
                </c:pt>
                <c:pt idx="9">
                  <c:v>11.828476999999999</c:v>
                </c:pt>
                <c:pt idx="10">
                  <c:v>12.414892</c:v>
                </c:pt>
                <c:pt idx="11">
                  <c:v>13.302707</c:v>
                </c:pt>
                <c:pt idx="12">
                  <c:v>18.252485</c:v>
                </c:pt>
                <c:pt idx="13">
                  <c:v>13.523989</c:v>
                </c:pt>
                <c:pt idx="14">
                  <c:v>11.034596000000001</c:v>
                </c:pt>
                <c:pt idx="15">
                  <c:v>2.053696</c:v>
                </c:pt>
                <c:pt idx="16">
                  <c:v>-1.9274480000000001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2E-422F-8A15-97C8FB05C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69913544"/>
        <c:axId val="669905704"/>
      </c:barChart>
      <c:catAx>
        <c:axId val="669913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b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905704"/>
        <c:crosses val="autoZero"/>
        <c:auto val="1"/>
        <c:lblAlgn val="ctr"/>
        <c:lblOffset val="100"/>
        <c:noMultiLvlLbl val="0"/>
      </c:catAx>
      <c:valAx>
        <c:axId val="669905704"/>
        <c:scaling>
          <c:orientation val="minMax"/>
          <c:max val="46"/>
          <c:min val="-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0"/>
                  <a:t>Miljoner elcertifikat</a:t>
                </a:r>
                <a:r>
                  <a:rPr lang="sv-SE" b="0" baseline="0"/>
                  <a:t> </a:t>
                </a:r>
                <a:r>
                  <a:rPr lang="sv-SE" b="0"/>
                  <a:t> [TWh]</a:t>
                </a:r>
              </a:p>
            </c:rich>
          </c:tx>
          <c:layout>
            <c:manualLayout>
              <c:xMode val="edge"/>
              <c:yMode val="edge"/>
              <c:x val="8.4199310199014026E-4"/>
              <c:y val="0.16725877595350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913544"/>
        <c:crosses val="autoZero"/>
        <c:crossBetween val="between"/>
        <c:majorUnit val="6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946232596948235E-2"/>
          <c:y val="0.90071570509582033"/>
          <c:w val="0.80410762920096956"/>
          <c:h val="7.0595048062765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09756740968785E-2"/>
          <c:y val="5.1854321129566831E-2"/>
          <c:w val="0.8397118280127972"/>
          <c:h val="0.74483594783405227"/>
        </c:manualLayout>
      </c:layout>
      <c:lineChart>
        <c:grouping val="standard"/>
        <c:varyColors val="0"/>
        <c:ser>
          <c:idx val="1"/>
          <c:order val="0"/>
          <c:tx>
            <c:strRef>
              <c:f>Pris!$E$1</c:f>
              <c:strCache>
                <c:ptCount val="1"/>
                <c:pt idx="0">
                  <c:v> NOK/MWh</c:v>
                </c:pt>
              </c:strCache>
            </c:strRef>
          </c:tx>
          <c:spPr>
            <a:ln w="19050" cap="rnd">
              <a:solidFill>
                <a:srgbClr val="CC00FF"/>
              </a:solidFill>
              <a:round/>
            </a:ln>
            <a:effectLst/>
          </c:spPr>
          <c:marker>
            <c:symbol val="none"/>
          </c:marker>
          <c:cat>
            <c:numRef>
              <c:f>Pris!$B$3:$B$206</c:f>
              <c:numCache>
                <c:formatCode>mmm\-yy</c:formatCode>
                <c:ptCount val="204"/>
                <c:pt idx="0">
                  <c:v>43922</c:v>
                </c:pt>
                <c:pt idx="1">
                  <c:v>43891</c:v>
                </c:pt>
                <c:pt idx="2">
                  <c:v>43862</c:v>
                </c:pt>
                <c:pt idx="3">
                  <c:v>43831</c:v>
                </c:pt>
                <c:pt idx="4">
                  <c:v>43800</c:v>
                </c:pt>
                <c:pt idx="5">
                  <c:v>43770</c:v>
                </c:pt>
                <c:pt idx="6">
                  <c:v>43739</c:v>
                </c:pt>
                <c:pt idx="7">
                  <c:v>43709</c:v>
                </c:pt>
                <c:pt idx="8">
                  <c:v>43678</c:v>
                </c:pt>
                <c:pt idx="9">
                  <c:v>43647</c:v>
                </c:pt>
                <c:pt idx="10">
                  <c:v>43617</c:v>
                </c:pt>
                <c:pt idx="11">
                  <c:v>43586</c:v>
                </c:pt>
                <c:pt idx="12">
                  <c:v>43556</c:v>
                </c:pt>
                <c:pt idx="13">
                  <c:v>43525</c:v>
                </c:pt>
                <c:pt idx="14">
                  <c:v>43497</c:v>
                </c:pt>
                <c:pt idx="15">
                  <c:v>43466</c:v>
                </c:pt>
                <c:pt idx="16">
                  <c:v>43435</c:v>
                </c:pt>
                <c:pt idx="17">
                  <c:v>43405</c:v>
                </c:pt>
                <c:pt idx="18">
                  <c:v>43374</c:v>
                </c:pt>
                <c:pt idx="19">
                  <c:v>43344</c:v>
                </c:pt>
                <c:pt idx="20">
                  <c:v>43313</c:v>
                </c:pt>
                <c:pt idx="21" formatCode="[$-414]mmm\.\ yy;@">
                  <c:v>43282</c:v>
                </c:pt>
                <c:pt idx="22">
                  <c:v>43252</c:v>
                </c:pt>
                <c:pt idx="23" formatCode="[$-414]mmm\.\ yy;@">
                  <c:v>43221</c:v>
                </c:pt>
                <c:pt idx="24" formatCode="[$-414]mmm\.\ yy;@">
                  <c:v>43191</c:v>
                </c:pt>
                <c:pt idx="25">
                  <c:v>43160</c:v>
                </c:pt>
                <c:pt idx="26" formatCode="[$-414]mmm\.\ yy;@">
                  <c:v>43132</c:v>
                </c:pt>
                <c:pt idx="27" formatCode="[$-414]mmm\.\ yy;@">
                  <c:v>43101</c:v>
                </c:pt>
                <c:pt idx="28">
                  <c:v>43070</c:v>
                </c:pt>
                <c:pt idx="29">
                  <c:v>43040</c:v>
                </c:pt>
                <c:pt idx="30">
                  <c:v>43009</c:v>
                </c:pt>
                <c:pt idx="31">
                  <c:v>42979</c:v>
                </c:pt>
                <c:pt idx="32">
                  <c:v>42948</c:v>
                </c:pt>
                <c:pt idx="33">
                  <c:v>42917</c:v>
                </c:pt>
                <c:pt idx="34">
                  <c:v>42887</c:v>
                </c:pt>
                <c:pt idx="35">
                  <c:v>42856</c:v>
                </c:pt>
                <c:pt idx="36">
                  <c:v>42826</c:v>
                </c:pt>
                <c:pt idx="37">
                  <c:v>42795</c:v>
                </c:pt>
                <c:pt idx="38">
                  <c:v>42767</c:v>
                </c:pt>
                <c:pt idx="39">
                  <c:v>42736</c:v>
                </c:pt>
                <c:pt idx="40">
                  <c:v>42705</c:v>
                </c:pt>
                <c:pt idx="41">
                  <c:v>42675</c:v>
                </c:pt>
                <c:pt idx="42">
                  <c:v>42644</c:v>
                </c:pt>
                <c:pt idx="43">
                  <c:v>42614</c:v>
                </c:pt>
                <c:pt idx="44">
                  <c:v>42583</c:v>
                </c:pt>
                <c:pt idx="45">
                  <c:v>42552</c:v>
                </c:pt>
                <c:pt idx="46">
                  <c:v>42522</c:v>
                </c:pt>
                <c:pt idx="47">
                  <c:v>42491</c:v>
                </c:pt>
                <c:pt idx="48">
                  <c:v>42461</c:v>
                </c:pt>
                <c:pt idx="49">
                  <c:v>42430</c:v>
                </c:pt>
                <c:pt idx="50">
                  <c:v>42401</c:v>
                </c:pt>
                <c:pt idx="51">
                  <c:v>42370</c:v>
                </c:pt>
                <c:pt idx="52">
                  <c:v>42339</c:v>
                </c:pt>
                <c:pt idx="53">
                  <c:v>42309</c:v>
                </c:pt>
                <c:pt idx="54">
                  <c:v>42278</c:v>
                </c:pt>
                <c:pt idx="55">
                  <c:v>42248</c:v>
                </c:pt>
                <c:pt idx="56">
                  <c:v>42217</c:v>
                </c:pt>
                <c:pt idx="57">
                  <c:v>42186</c:v>
                </c:pt>
                <c:pt idx="58">
                  <c:v>42156</c:v>
                </c:pt>
                <c:pt idx="59">
                  <c:v>42125</c:v>
                </c:pt>
                <c:pt idx="60">
                  <c:v>42095</c:v>
                </c:pt>
                <c:pt idx="61">
                  <c:v>42064</c:v>
                </c:pt>
                <c:pt idx="62">
                  <c:v>42036</c:v>
                </c:pt>
                <c:pt idx="63">
                  <c:v>42005</c:v>
                </c:pt>
                <c:pt idx="64">
                  <c:v>41974</c:v>
                </c:pt>
                <c:pt idx="65">
                  <c:v>41944</c:v>
                </c:pt>
                <c:pt idx="66">
                  <c:v>41913</c:v>
                </c:pt>
                <c:pt idx="67">
                  <c:v>41883</c:v>
                </c:pt>
                <c:pt idx="68">
                  <c:v>41852</c:v>
                </c:pt>
                <c:pt idx="69">
                  <c:v>41821</c:v>
                </c:pt>
                <c:pt idx="70">
                  <c:v>41791</c:v>
                </c:pt>
                <c:pt idx="71">
                  <c:v>41760</c:v>
                </c:pt>
                <c:pt idx="72">
                  <c:v>41730</c:v>
                </c:pt>
                <c:pt idx="73">
                  <c:v>41699</c:v>
                </c:pt>
                <c:pt idx="74">
                  <c:v>41671</c:v>
                </c:pt>
                <c:pt idx="75">
                  <c:v>41640</c:v>
                </c:pt>
                <c:pt idx="76">
                  <c:v>41609</c:v>
                </c:pt>
                <c:pt idx="77">
                  <c:v>41579</c:v>
                </c:pt>
                <c:pt idx="78">
                  <c:v>41548</c:v>
                </c:pt>
                <c:pt idx="79">
                  <c:v>41518</c:v>
                </c:pt>
                <c:pt idx="80">
                  <c:v>41487</c:v>
                </c:pt>
                <c:pt idx="81">
                  <c:v>41456</c:v>
                </c:pt>
                <c:pt idx="82">
                  <c:v>41426</c:v>
                </c:pt>
                <c:pt idx="83">
                  <c:v>41395</c:v>
                </c:pt>
                <c:pt idx="84">
                  <c:v>41365</c:v>
                </c:pt>
                <c:pt idx="85">
                  <c:v>41334</c:v>
                </c:pt>
                <c:pt idx="86">
                  <c:v>41306</c:v>
                </c:pt>
                <c:pt idx="87">
                  <c:v>41275</c:v>
                </c:pt>
                <c:pt idx="88">
                  <c:v>41244</c:v>
                </c:pt>
                <c:pt idx="89">
                  <c:v>41214</c:v>
                </c:pt>
                <c:pt idx="90">
                  <c:v>41183</c:v>
                </c:pt>
                <c:pt idx="91">
                  <c:v>41153</c:v>
                </c:pt>
                <c:pt idx="92">
                  <c:v>41122</c:v>
                </c:pt>
                <c:pt idx="93">
                  <c:v>41091</c:v>
                </c:pt>
                <c:pt idx="94">
                  <c:v>41061</c:v>
                </c:pt>
                <c:pt idx="95">
                  <c:v>41030</c:v>
                </c:pt>
                <c:pt idx="96">
                  <c:v>41000</c:v>
                </c:pt>
                <c:pt idx="97">
                  <c:v>40969</c:v>
                </c:pt>
                <c:pt idx="98">
                  <c:v>40940</c:v>
                </c:pt>
                <c:pt idx="99">
                  <c:v>40909</c:v>
                </c:pt>
                <c:pt idx="100">
                  <c:v>40878</c:v>
                </c:pt>
                <c:pt idx="101">
                  <c:v>40848</c:v>
                </c:pt>
                <c:pt idx="102">
                  <c:v>40817</c:v>
                </c:pt>
                <c:pt idx="103">
                  <c:v>40787</c:v>
                </c:pt>
                <c:pt idx="104">
                  <c:v>40756</c:v>
                </c:pt>
                <c:pt idx="105">
                  <c:v>40725</c:v>
                </c:pt>
                <c:pt idx="106">
                  <c:v>40695</c:v>
                </c:pt>
                <c:pt idx="107">
                  <c:v>40664</c:v>
                </c:pt>
                <c:pt idx="108">
                  <c:v>40634</c:v>
                </c:pt>
                <c:pt idx="109">
                  <c:v>40603</c:v>
                </c:pt>
                <c:pt idx="110">
                  <c:v>40575</c:v>
                </c:pt>
                <c:pt idx="111">
                  <c:v>40544</c:v>
                </c:pt>
                <c:pt idx="112">
                  <c:v>40513</c:v>
                </c:pt>
                <c:pt idx="113">
                  <c:v>40483</c:v>
                </c:pt>
                <c:pt idx="114">
                  <c:v>40452</c:v>
                </c:pt>
                <c:pt idx="115">
                  <c:v>40422</c:v>
                </c:pt>
                <c:pt idx="116">
                  <c:v>40391</c:v>
                </c:pt>
                <c:pt idx="117">
                  <c:v>40360</c:v>
                </c:pt>
                <c:pt idx="118">
                  <c:v>40330</c:v>
                </c:pt>
                <c:pt idx="119">
                  <c:v>40299</c:v>
                </c:pt>
                <c:pt idx="120">
                  <c:v>40269</c:v>
                </c:pt>
                <c:pt idx="121">
                  <c:v>40238</c:v>
                </c:pt>
                <c:pt idx="122">
                  <c:v>40210</c:v>
                </c:pt>
                <c:pt idx="123">
                  <c:v>40179</c:v>
                </c:pt>
                <c:pt idx="124">
                  <c:v>40148</c:v>
                </c:pt>
                <c:pt idx="125">
                  <c:v>40118</c:v>
                </c:pt>
                <c:pt idx="126">
                  <c:v>40087</c:v>
                </c:pt>
                <c:pt idx="127">
                  <c:v>40057</c:v>
                </c:pt>
                <c:pt idx="128">
                  <c:v>40026</c:v>
                </c:pt>
                <c:pt idx="129">
                  <c:v>39995</c:v>
                </c:pt>
                <c:pt idx="130">
                  <c:v>39965</c:v>
                </c:pt>
                <c:pt idx="131">
                  <c:v>39934</c:v>
                </c:pt>
                <c:pt idx="132">
                  <c:v>39904</c:v>
                </c:pt>
                <c:pt idx="133">
                  <c:v>39873</c:v>
                </c:pt>
                <c:pt idx="134">
                  <c:v>39845</c:v>
                </c:pt>
                <c:pt idx="135">
                  <c:v>39814</c:v>
                </c:pt>
                <c:pt idx="136">
                  <c:v>39783</c:v>
                </c:pt>
                <c:pt idx="137">
                  <c:v>39753</c:v>
                </c:pt>
                <c:pt idx="138">
                  <c:v>39722</c:v>
                </c:pt>
                <c:pt idx="139">
                  <c:v>39692</c:v>
                </c:pt>
                <c:pt idx="140">
                  <c:v>39661</c:v>
                </c:pt>
                <c:pt idx="141">
                  <c:v>39630</c:v>
                </c:pt>
                <c:pt idx="142">
                  <c:v>39600</c:v>
                </c:pt>
                <c:pt idx="143">
                  <c:v>39569</c:v>
                </c:pt>
                <c:pt idx="144">
                  <c:v>39539</c:v>
                </c:pt>
                <c:pt idx="145">
                  <c:v>39508</c:v>
                </c:pt>
                <c:pt idx="146">
                  <c:v>39479</c:v>
                </c:pt>
                <c:pt idx="147">
                  <c:v>39448</c:v>
                </c:pt>
                <c:pt idx="148">
                  <c:v>39417</c:v>
                </c:pt>
                <c:pt idx="149">
                  <c:v>39387</c:v>
                </c:pt>
                <c:pt idx="150">
                  <c:v>39356</c:v>
                </c:pt>
                <c:pt idx="151">
                  <c:v>39326</c:v>
                </c:pt>
                <c:pt idx="152">
                  <c:v>39295</c:v>
                </c:pt>
                <c:pt idx="153">
                  <c:v>39264</c:v>
                </c:pt>
                <c:pt idx="154">
                  <c:v>39234</c:v>
                </c:pt>
                <c:pt idx="155">
                  <c:v>39203</c:v>
                </c:pt>
                <c:pt idx="156">
                  <c:v>39173</c:v>
                </c:pt>
                <c:pt idx="157">
                  <c:v>39142</c:v>
                </c:pt>
                <c:pt idx="158">
                  <c:v>39114</c:v>
                </c:pt>
                <c:pt idx="159">
                  <c:v>39083</c:v>
                </c:pt>
                <c:pt idx="160">
                  <c:v>39052</c:v>
                </c:pt>
                <c:pt idx="161">
                  <c:v>39022</c:v>
                </c:pt>
                <c:pt idx="162">
                  <c:v>38991</c:v>
                </c:pt>
                <c:pt idx="163">
                  <c:v>38961</c:v>
                </c:pt>
                <c:pt idx="164">
                  <c:v>38930</c:v>
                </c:pt>
                <c:pt idx="165">
                  <c:v>38899</c:v>
                </c:pt>
                <c:pt idx="166">
                  <c:v>38869</c:v>
                </c:pt>
                <c:pt idx="167">
                  <c:v>38838</c:v>
                </c:pt>
                <c:pt idx="168">
                  <c:v>38808</c:v>
                </c:pt>
                <c:pt idx="169">
                  <c:v>38777</c:v>
                </c:pt>
                <c:pt idx="170">
                  <c:v>38749</c:v>
                </c:pt>
                <c:pt idx="171">
                  <c:v>38718</c:v>
                </c:pt>
                <c:pt idx="172">
                  <c:v>38687</c:v>
                </c:pt>
                <c:pt idx="173">
                  <c:v>38657</c:v>
                </c:pt>
                <c:pt idx="174">
                  <c:v>38626</c:v>
                </c:pt>
                <c:pt idx="175">
                  <c:v>38596</c:v>
                </c:pt>
                <c:pt idx="176">
                  <c:v>38565</c:v>
                </c:pt>
                <c:pt idx="177">
                  <c:v>38534</c:v>
                </c:pt>
                <c:pt idx="178">
                  <c:v>38504</c:v>
                </c:pt>
                <c:pt idx="179">
                  <c:v>38473</c:v>
                </c:pt>
                <c:pt idx="180">
                  <c:v>38443</c:v>
                </c:pt>
                <c:pt idx="181">
                  <c:v>38412</c:v>
                </c:pt>
                <c:pt idx="182">
                  <c:v>38384</c:v>
                </c:pt>
                <c:pt idx="183">
                  <c:v>38353</c:v>
                </c:pt>
                <c:pt idx="184">
                  <c:v>38322</c:v>
                </c:pt>
                <c:pt idx="185">
                  <c:v>38292</c:v>
                </c:pt>
                <c:pt idx="186">
                  <c:v>38261</c:v>
                </c:pt>
                <c:pt idx="187">
                  <c:v>38231</c:v>
                </c:pt>
                <c:pt idx="188">
                  <c:v>38200</c:v>
                </c:pt>
                <c:pt idx="189">
                  <c:v>38169</c:v>
                </c:pt>
                <c:pt idx="190">
                  <c:v>38139</c:v>
                </c:pt>
                <c:pt idx="191">
                  <c:v>38108</c:v>
                </c:pt>
                <c:pt idx="192">
                  <c:v>38078</c:v>
                </c:pt>
                <c:pt idx="193">
                  <c:v>38047</c:v>
                </c:pt>
                <c:pt idx="194">
                  <c:v>38018</c:v>
                </c:pt>
                <c:pt idx="195">
                  <c:v>37987</c:v>
                </c:pt>
                <c:pt idx="196">
                  <c:v>37956</c:v>
                </c:pt>
                <c:pt idx="197">
                  <c:v>37926</c:v>
                </c:pt>
                <c:pt idx="198">
                  <c:v>37895</c:v>
                </c:pt>
                <c:pt idx="199">
                  <c:v>37865</c:v>
                </c:pt>
                <c:pt idx="200">
                  <c:v>37834</c:v>
                </c:pt>
                <c:pt idx="201">
                  <c:v>37803</c:v>
                </c:pt>
                <c:pt idx="202">
                  <c:v>37773</c:v>
                </c:pt>
                <c:pt idx="203">
                  <c:v>37742</c:v>
                </c:pt>
              </c:numCache>
            </c:numRef>
          </c:cat>
          <c:val>
            <c:numRef>
              <c:f>Pris!$E$3:$E$206</c:f>
              <c:numCache>
                <c:formatCode>0.00</c:formatCode>
                <c:ptCount val="204"/>
                <c:pt idx="0">
                  <c:v>15.974359999999999</c:v>
                </c:pt>
                <c:pt idx="1">
                  <c:v>18.822945454545454</c:v>
                </c:pt>
                <c:pt idx="2">
                  <c:v>15.68544</c:v>
                </c:pt>
                <c:pt idx="3">
                  <c:v>24.820966666666664</c:v>
                </c:pt>
                <c:pt idx="4">
                  <c:v>49.397666666666666</c:v>
                </c:pt>
                <c:pt idx="5">
                  <c:v>55.429533333333339</c:v>
                </c:pt>
                <c:pt idx="6">
                  <c:v>48.843182608695649</c:v>
                </c:pt>
                <c:pt idx="7">
                  <c:v>48.148419047619043</c:v>
                </c:pt>
                <c:pt idx="8">
                  <c:v>60.058040909090892</c:v>
                </c:pt>
                <c:pt idx="9">
                  <c:v>52.614904347826084</c:v>
                </c:pt>
                <c:pt idx="10">
                  <c:v>42.728222222222222</c:v>
                </c:pt>
                <c:pt idx="11">
                  <c:v>44.822500000000005</c:v>
                </c:pt>
                <c:pt idx="12">
                  <c:v>61.406994999999995</c:v>
                </c:pt>
                <c:pt idx="13">
                  <c:v>102.05216</c:v>
                </c:pt>
                <c:pt idx="14">
                  <c:v>137.48908499999999</c:v>
                </c:pt>
                <c:pt idx="15">
                  <c:v>175.6871363636364</c:v>
                </c:pt>
                <c:pt idx="16">
                  <c:v>163.6293882352941</c:v>
                </c:pt>
                <c:pt idx="17">
                  <c:v>152.02103809523811</c:v>
                </c:pt>
                <c:pt idx="18">
                  <c:v>185.06977826086958</c:v>
                </c:pt>
                <c:pt idx="19">
                  <c:v>230.66862499999996</c:v>
                </c:pt>
                <c:pt idx="20">
                  <c:v>193.14482173913044</c:v>
                </c:pt>
                <c:pt idx="21">
                  <c:v>159.65386363636361</c:v>
                </c:pt>
                <c:pt idx="22">
                  <c:v>144.18755789473681</c:v>
                </c:pt>
                <c:pt idx="23">
                  <c:v>145.69495714285716</c:v>
                </c:pt>
                <c:pt idx="24">
                  <c:v>101.97563684210526</c:v>
                </c:pt>
                <c:pt idx="25">
                  <c:v>90.932826315789484</c:v>
                </c:pt>
                <c:pt idx="26">
                  <c:v>87.975290000000001</c:v>
                </c:pt>
                <c:pt idx="27">
                  <c:v>71.189495454545437</c:v>
                </c:pt>
                <c:pt idx="28">
                  <c:v>63.859289473684214</c:v>
                </c:pt>
                <c:pt idx="29">
                  <c:v>67.621536363636366</c:v>
                </c:pt>
                <c:pt idx="30">
                  <c:v>68.836504545454559</c:v>
                </c:pt>
                <c:pt idx="31">
                  <c:v>57.449509523809532</c:v>
                </c:pt>
                <c:pt idx="32">
                  <c:v>57.772382608695636</c:v>
                </c:pt>
                <c:pt idx="33">
                  <c:v>53.529409523809527</c:v>
                </c:pt>
                <c:pt idx="34">
                  <c:v>53.196300000000008</c:v>
                </c:pt>
                <c:pt idx="35">
                  <c:v>65.488910000000004</c:v>
                </c:pt>
                <c:pt idx="36">
                  <c:v>70.449622222222217</c:v>
                </c:pt>
                <c:pt idx="37">
                  <c:v>68.266347826086971</c:v>
                </c:pt>
                <c:pt idx="38">
                  <c:v>57.169994999999993</c:v>
                </c:pt>
                <c:pt idx="39">
                  <c:v>86.74680476190477</c:v>
                </c:pt>
                <c:pt idx="40">
                  <c:v>113.35684761904763</c:v>
                </c:pt>
                <c:pt idx="41">
                  <c:v>127.20560000000002</c:v>
                </c:pt>
                <c:pt idx="42">
                  <c:v>133.68019999999999</c:v>
                </c:pt>
                <c:pt idx="43">
                  <c:v>139.33173181818182</c:v>
                </c:pt>
                <c:pt idx="44">
                  <c:v>128.78172173913043</c:v>
                </c:pt>
                <c:pt idx="45">
                  <c:v>121.24121428571428</c:v>
                </c:pt>
                <c:pt idx="46">
                  <c:v>131.56521500000002</c:v>
                </c:pt>
                <c:pt idx="47">
                  <c:v>139.77291428571428</c:v>
                </c:pt>
                <c:pt idx="48">
                  <c:v>140.09950000000001</c:v>
                </c:pt>
                <c:pt idx="49">
                  <c:v>138.86867619047618</c:v>
                </c:pt>
                <c:pt idx="50">
                  <c:v>147.16517619047619</c:v>
                </c:pt>
                <c:pt idx="51">
                  <c:v>166.83585263157897</c:v>
                </c:pt>
                <c:pt idx="52">
                  <c:v>161.92442999999997</c:v>
                </c:pt>
                <c:pt idx="53">
                  <c:v>161.81283809523808</c:v>
                </c:pt>
                <c:pt idx="54">
                  <c:v>165.70815000000002</c:v>
                </c:pt>
                <c:pt idx="55">
                  <c:v>156.71369545454547</c:v>
                </c:pt>
                <c:pt idx="56">
                  <c:v>140.11669047619048</c:v>
                </c:pt>
                <c:pt idx="57">
                  <c:v>133.42600869565217</c:v>
                </c:pt>
                <c:pt idx="58">
                  <c:v>136.80777142857139</c:v>
                </c:pt>
                <c:pt idx="59">
                  <c:v>132.39544736842103</c:v>
                </c:pt>
                <c:pt idx="60">
                  <c:v>131.99394999999998</c:v>
                </c:pt>
                <c:pt idx="61">
                  <c:v>129.98934545454543</c:v>
                </c:pt>
                <c:pt idx="62">
                  <c:v>136.04327000000001</c:v>
                </c:pt>
                <c:pt idx="63">
                  <c:v>155.72871578947368</c:v>
                </c:pt>
                <c:pt idx="64">
                  <c:v>162.51373684210526</c:v>
                </c:pt>
                <c:pt idx="65">
                  <c:v>162.56808000000004</c:v>
                </c:pt>
                <c:pt idx="66">
                  <c:v>165.14465652173911</c:v>
                </c:pt>
                <c:pt idx="67">
                  <c:v>166.2944619047619</c:v>
                </c:pt>
                <c:pt idx="68">
                  <c:v>163.63028095238093</c:v>
                </c:pt>
                <c:pt idx="69">
                  <c:v>160.93665652173914</c:v>
                </c:pt>
                <c:pt idx="70">
                  <c:v>159.43254210526317</c:v>
                </c:pt>
                <c:pt idx="71">
                  <c:v>158.77319000000003</c:v>
                </c:pt>
                <c:pt idx="72">
                  <c:v>158.49738499999998</c:v>
                </c:pt>
                <c:pt idx="73">
                  <c:v>168.29156190476192</c:v>
                </c:pt>
                <c:pt idx="74">
                  <c:v>180.40861052631581</c:v>
                </c:pt>
                <c:pt idx="75">
                  <c:v>165.63185238095244</c:v>
                </c:pt>
                <c:pt idx="76">
                  <c:v>162.47218888888892</c:v>
                </c:pt>
                <c:pt idx="77">
                  <c:v>173.08693333333332</c:v>
                </c:pt>
                <c:pt idx="78">
                  <c:v>185.31704782608693</c:v>
                </c:pt>
                <c:pt idx="79">
                  <c:v>185.32563333333331</c:v>
                </c:pt>
                <c:pt idx="80">
                  <c:v>170.52636363636367</c:v>
                </c:pt>
                <c:pt idx="81">
                  <c:v>159.0421681818182</c:v>
                </c:pt>
                <c:pt idx="82">
                  <c:v>159.00901111111114</c:v>
                </c:pt>
                <c:pt idx="83">
                  <c:v>152.96189523809528</c:v>
                </c:pt>
                <c:pt idx="84">
                  <c:v>187.92194761904761</c:v>
                </c:pt>
                <c:pt idx="85">
                  <c:v>205.37911500000001</c:v>
                </c:pt>
                <c:pt idx="86">
                  <c:v>204.71169</c:v>
                </c:pt>
                <c:pt idx="87">
                  <c:v>187.83455000000004</c:v>
                </c:pt>
                <c:pt idx="88">
                  <c:v>178.85797647058826</c:v>
                </c:pt>
                <c:pt idx="89">
                  <c:v>173.57766818181821</c:v>
                </c:pt>
                <c:pt idx="90">
                  <c:v>163.42981739130434</c:v>
                </c:pt>
                <c:pt idx="91">
                  <c:v>161.19836500000002</c:v>
                </c:pt>
                <c:pt idx="92">
                  <c:v>153.3840695652174</c:v>
                </c:pt>
                <c:pt idx="93">
                  <c:v>145.77930909090909</c:v>
                </c:pt>
                <c:pt idx="94">
                  <c:v>129.00147894736844</c:v>
                </c:pt>
                <c:pt idx="95">
                  <c:v>122.43283809523811</c:v>
                </c:pt>
                <c:pt idx="96">
                  <c:v>125.58656315789473</c:v>
                </c:pt>
                <c:pt idx="97">
                  <c:v>124.92895454545454</c:v>
                </c:pt>
                <c:pt idx="98">
                  <c:v>120.26655714285714</c:v>
                </c:pt>
                <c:pt idx="99">
                  <c:v>128.85203809523807</c:v>
                </c:pt>
                <c:pt idx="100">
                  <c:v>132.82249999999999</c:v>
                </c:pt>
                <c:pt idx="101">
                  <c:v>147.63706363636368</c:v>
                </c:pt>
                <c:pt idx="102">
                  <c:v>149.00500952380955</c:v>
                </c:pt>
                <c:pt idx="103">
                  <c:v>154.3071181818182</c:v>
                </c:pt>
                <c:pt idx="104">
                  <c:v>151.07502608695654</c:v>
                </c:pt>
                <c:pt idx="105">
                  <c:v>144.73343809523814</c:v>
                </c:pt>
                <c:pt idx="106">
                  <c:v>140.70572631578943</c:v>
                </c:pt>
                <c:pt idx="107">
                  <c:v>155.13910454545453</c:v>
                </c:pt>
                <c:pt idx="108">
                  <c:v>176.91</c:v>
                </c:pt>
                <c:pt idx="109">
                  <c:v>189.43538695652168</c:v>
                </c:pt>
                <c:pt idx="110">
                  <c:v>195.77874999999997</c:v>
                </c:pt>
                <c:pt idx="111">
                  <c:v>203.89877999999999</c:v>
                </c:pt>
                <c:pt idx="112">
                  <c:v>205.14718095238095</c:v>
                </c:pt>
                <c:pt idx="113">
                  <c:v>209.35785909090907</c:v>
                </c:pt>
                <c:pt idx="114">
                  <c:v>205.8944952380952</c:v>
                </c:pt>
                <c:pt idx="115">
                  <c:v>190.25242727272726</c:v>
                </c:pt>
                <c:pt idx="116">
                  <c:v>194.45020454545457</c:v>
                </c:pt>
                <c:pt idx="117">
                  <c:v>182.06193636363636</c:v>
                </c:pt>
                <c:pt idx="118">
                  <c:v>194.65487619047622</c:v>
                </c:pt>
                <c:pt idx="119">
                  <c:v>220.30535500000002</c:v>
                </c:pt>
                <c:pt idx="120">
                  <c:v>232.69328000000004</c:v>
                </c:pt>
                <c:pt idx="121">
                  <c:v>244.58559999999994</c:v>
                </c:pt>
                <c:pt idx="122">
                  <c:v>240.34090500000002</c:v>
                </c:pt>
                <c:pt idx="123">
                  <c:v>246.48393157894736</c:v>
                </c:pt>
                <c:pt idx="124">
                  <c:v>256.61988499999995</c:v>
                </c:pt>
                <c:pt idx="125">
                  <c:v>270.66254285714285</c:v>
                </c:pt>
                <c:pt idx="126">
                  <c:v>275.9324727272728</c:v>
                </c:pt>
                <c:pt idx="127">
                  <c:v>279.67250454545456</c:v>
                </c:pt>
                <c:pt idx="128">
                  <c:v>264.78667619047621</c:v>
                </c:pt>
                <c:pt idx="129">
                  <c:v>252.92722173913043</c:v>
                </c:pt>
                <c:pt idx="130">
                  <c:v>242.46382380952377</c:v>
                </c:pt>
                <c:pt idx="131">
                  <c:v>250.8766947368421</c:v>
                </c:pt>
                <c:pt idx="132">
                  <c:v>252.94314</c:v>
                </c:pt>
                <c:pt idx="133">
                  <c:v>244.12970909090907</c:v>
                </c:pt>
                <c:pt idx="134">
                  <c:v>258.46088500000002</c:v>
                </c:pt>
                <c:pt idx="135">
                  <c:v>281.20471000000003</c:v>
                </c:pt>
                <c:pt idx="136">
                  <c:v>258.67057368421058</c:v>
                </c:pt>
                <c:pt idx="137">
                  <c:v>285.90349499999996</c:v>
                </c:pt>
                <c:pt idx="138">
                  <c:v>315.55096521739137</c:v>
                </c:pt>
                <c:pt idx="139">
                  <c:v>311.0513590909091</c:v>
                </c:pt>
                <c:pt idx="140">
                  <c:v>315.93440476190472</c:v>
                </c:pt>
                <c:pt idx="141">
                  <c:v>305.4758130434783</c:v>
                </c:pt>
                <c:pt idx="142">
                  <c:v>302.58346315789476</c:v>
                </c:pt>
                <c:pt idx="143">
                  <c:v>310.0438095238095</c:v>
                </c:pt>
                <c:pt idx="144">
                  <c:v>261.02326818181814</c:v>
                </c:pt>
                <c:pt idx="145">
                  <c:v>230.09829999999999</c:v>
                </c:pt>
                <c:pt idx="146">
                  <c:v>233.40839523809518</c:v>
                </c:pt>
                <c:pt idx="147">
                  <c:v>208.55616363636364</c:v>
                </c:pt>
                <c:pt idx="148">
                  <c:v>201.53784705882353</c:v>
                </c:pt>
                <c:pt idx="149">
                  <c:v>194.18153181818187</c:v>
                </c:pt>
                <c:pt idx="150">
                  <c:v>180.66006521739126</c:v>
                </c:pt>
                <c:pt idx="151">
                  <c:v>178.60970000000003</c:v>
                </c:pt>
                <c:pt idx="152">
                  <c:v>174.65446521739131</c:v>
                </c:pt>
                <c:pt idx="153">
                  <c:v>173.45512727272728</c:v>
                </c:pt>
                <c:pt idx="154">
                  <c:v>168.46959999999999</c:v>
                </c:pt>
                <c:pt idx="155">
                  <c:v>176.26893333333334</c:v>
                </c:pt>
                <c:pt idx="156">
                  <c:v>170.27462105263157</c:v>
                </c:pt>
                <c:pt idx="157">
                  <c:v>175.79344545454546</c:v>
                </c:pt>
                <c:pt idx="158">
                  <c:v>185.30681499999997</c:v>
                </c:pt>
                <c:pt idx="159">
                  <c:v>186.46949999999998</c:v>
                </c:pt>
                <c:pt idx="160">
                  <c:v>181.93442631578944</c:v>
                </c:pt>
                <c:pt idx="161">
                  <c:v>159.51618636363636</c:v>
                </c:pt>
                <c:pt idx="162">
                  <c:v>153.07452272727275</c:v>
                </c:pt>
                <c:pt idx="163">
                  <c:v>138.25063333333333</c:v>
                </c:pt>
                <c:pt idx="164">
                  <c:v>129.99972173913045</c:v>
                </c:pt>
                <c:pt idx="165">
                  <c:v>131.60675238095237</c:v>
                </c:pt>
                <c:pt idx="166">
                  <c:v>128.53223</c:v>
                </c:pt>
                <c:pt idx="167">
                  <c:v>131.07576190476189</c:v>
                </c:pt>
                <c:pt idx="168">
                  <c:v>141.6747764705882</c:v>
                </c:pt>
                <c:pt idx="169">
                  <c:v>152.03363043478257</c:v>
                </c:pt>
                <c:pt idx="170">
                  <c:v>145.71814999999998</c:v>
                </c:pt>
                <c:pt idx="171">
                  <c:v>153.43551904761907</c:v>
                </c:pt>
                <c:pt idx="172">
                  <c:v>156.47801428571429</c:v>
                </c:pt>
                <c:pt idx="173">
                  <c:v>155.79531818181817</c:v>
                </c:pt>
                <c:pt idx="174">
                  <c:v>153.47861904761905</c:v>
                </c:pt>
                <c:pt idx="175">
                  <c:v>156.55732173913043</c:v>
                </c:pt>
                <c:pt idx="176">
                  <c:v>171.54239130434783</c:v>
                </c:pt>
                <c:pt idx="177">
                  <c:v>173.75151904761901</c:v>
                </c:pt>
                <c:pt idx="178">
                  <c:v>176.50920000000002</c:v>
                </c:pt>
                <c:pt idx="179">
                  <c:v>180.58153333333337</c:v>
                </c:pt>
                <c:pt idx="180">
                  <c:v>180.33093809523811</c:v>
                </c:pt>
                <c:pt idx="181">
                  <c:v>181.13187142857146</c:v>
                </c:pt>
                <c:pt idx="182">
                  <c:v>193.98391999999998</c:v>
                </c:pt>
                <c:pt idx="183">
                  <c:v>195.04781</c:v>
                </c:pt>
                <c:pt idx="184">
                  <c:v>204.60122380952384</c:v>
                </c:pt>
                <c:pt idx="185">
                  <c:v>210.54408636363632</c:v>
                </c:pt>
                <c:pt idx="186">
                  <c:v>213.87558571428573</c:v>
                </c:pt>
                <c:pt idx="187">
                  <c:v>214.50711818181824</c:v>
                </c:pt>
                <c:pt idx="188">
                  <c:v>212.85682727272726</c:v>
                </c:pt>
                <c:pt idx="189">
                  <c:v>215.4649136363636</c:v>
                </c:pt>
                <c:pt idx="190">
                  <c:v>214.04257142857148</c:v>
                </c:pt>
                <c:pt idx="191">
                  <c:v>211.79099473684212</c:v>
                </c:pt>
                <c:pt idx="192">
                  <c:v>187.70815789473681</c:v>
                </c:pt>
                <c:pt idx="193">
                  <c:v>222.37379999999999</c:v>
                </c:pt>
                <c:pt idx="194">
                  <c:v>236.11275500000002</c:v>
                </c:pt>
                <c:pt idx="195">
                  <c:v>237.38121999999998</c:v>
                </c:pt>
                <c:pt idx="196">
                  <c:v>224.21493684210529</c:v>
                </c:pt>
                <c:pt idx="197">
                  <c:v>221.30916500000004</c:v>
                </c:pt>
                <c:pt idx="198">
                  <c:v>219.82353043478258</c:v>
                </c:pt>
                <c:pt idx="199">
                  <c:v>217.44226363636363</c:v>
                </c:pt>
                <c:pt idx="200">
                  <c:v>213.11765238095236</c:v>
                </c:pt>
                <c:pt idx="201">
                  <c:v>204.82826521739133</c:v>
                </c:pt>
                <c:pt idx="202">
                  <c:v>196.36105789473683</c:v>
                </c:pt>
                <c:pt idx="203">
                  <c:v>182.94856999999996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9D-4AD6-90BB-CBEABD7C1CD5}"/>
            </c:ext>
          </c:extLst>
        </c:ser>
        <c:ser>
          <c:idx val="0"/>
          <c:order val="1"/>
          <c:tx>
            <c:v>SEK/MWh</c:v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Pris!$B$3:$B$206</c:f>
              <c:numCache>
                <c:formatCode>mmm\-yy</c:formatCode>
                <c:ptCount val="204"/>
                <c:pt idx="0">
                  <c:v>43922</c:v>
                </c:pt>
                <c:pt idx="1">
                  <c:v>43891</c:v>
                </c:pt>
                <c:pt idx="2">
                  <c:v>43862</c:v>
                </c:pt>
                <c:pt idx="3">
                  <c:v>43831</c:v>
                </c:pt>
                <c:pt idx="4">
                  <c:v>43800</c:v>
                </c:pt>
                <c:pt idx="5">
                  <c:v>43770</c:v>
                </c:pt>
                <c:pt idx="6">
                  <c:v>43739</c:v>
                </c:pt>
                <c:pt idx="7">
                  <c:v>43709</c:v>
                </c:pt>
                <c:pt idx="8">
                  <c:v>43678</c:v>
                </c:pt>
                <c:pt idx="9">
                  <c:v>43647</c:v>
                </c:pt>
                <c:pt idx="10">
                  <c:v>43617</c:v>
                </c:pt>
                <c:pt idx="11">
                  <c:v>43586</c:v>
                </c:pt>
                <c:pt idx="12">
                  <c:v>43556</c:v>
                </c:pt>
                <c:pt idx="13">
                  <c:v>43525</c:v>
                </c:pt>
                <c:pt idx="14">
                  <c:v>43497</c:v>
                </c:pt>
                <c:pt idx="15">
                  <c:v>43466</c:v>
                </c:pt>
                <c:pt idx="16">
                  <c:v>43435</c:v>
                </c:pt>
                <c:pt idx="17">
                  <c:v>43405</c:v>
                </c:pt>
                <c:pt idx="18">
                  <c:v>43374</c:v>
                </c:pt>
                <c:pt idx="19">
                  <c:v>43344</c:v>
                </c:pt>
                <c:pt idx="20">
                  <c:v>43313</c:v>
                </c:pt>
                <c:pt idx="21" formatCode="[$-414]mmm\.\ yy;@">
                  <c:v>43282</c:v>
                </c:pt>
                <c:pt idx="22">
                  <c:v>43252</c:v>
                </c:pt>
                <c:pt idx="23" formatCode="[$-414]mmm\.\ yy;@">
                  <c:v>43221</c:v>
                </c:pt>
                <c:pt idx="24" formatCode="[$-414]mmm\.\ yy;@">
                  <c:v>43191</c:v>
                </c:pt>
                <c:pt idx="25">
                  <c:v>43160</c:v>
                </c:pt>
                <c:pt idx="26" formatCode="[$-414]mmm\.\ yy;@">
                  <c:v>43132</c:v>
                </c:pt>
                <c:pt idx="27" formatCode="[$-414]mmm\.\ yy;@">
                  <c:v>43101</c:v>
                </c:pt>
                <c:pt idx="28">
                  <c:v>43070</c:v>
                </c:pt>
                <c:pt idx="29">
                  <c:v>43040</c:v>
                </c:pt>
                <c:pt idx="30">
                  <c:v>43009</c:v>
                </c:pt>
                <c:pt idx="31">
                  <c:v>42979</c:v>
                </c:pt>
                <c:pt idx="32">
                  <c:v>42948</c:v>
                </c:pt>
                <c:pt idx="33">
                  <c:v>42917</c:v>
                </c:pt>
                <c:pt idx="34">
                  <c:v>42887</c:v>
                </c:pt>
                <c:pt idx="35">
                  <c:v>42856</c:v>
                </c:pt>
                <c:pt idx="36">
                  <c:v>42826</c:v>
                </c:pt>
                <c:pt idx="37">
                  <c:v>42795</c:v>
                </c:pt>
                <c:pt idx="38">
                  <c:v>42767</c:v>
                </c:pt>
                <c:pt idx="39">
                  <c:v>42736</c:v>
                </c:pt>
                <c:pt idx="40">
                  <c:v>42705</c:v>
                </c:pt>
                <c:pt idx="41">
                  <c:v>42675</c:v>
                </c:pt>
                <c:pt idx="42">
                  <c:v>42644</c:v>
                </c:pt>
                <c:pt idx="43">
                  <c:v>42614</c:v>
                </c:pt>
                <c:pt idx="44">
                  <c:v>42583</c:v>
                </c:pt>
                <c:pt idx="45">
                  <c:v>42552</c:v>
                </c:pt>
                <c:pt idx="46">
                  <c:v>42522</c:v>
                </c:pt>
                <c:pt idx="47">
                  <c:v>42491</c:v>
                </c:pt>
                <c:pt idx="48">
                  <c:v>42461</c:v>
                </c:pt>
                <c:pt idx="49">
                  <c:v>42430</c:v>
                </c:pt>
                <c:pt idx="50">
                  <c:v>42401</c:v>
                </c:pt>
                <c:pt idx="51">
                  <c:v>42370</c:v>
                </c:pt>
                <c:pt idx="52">
                  <c:v>42339</c:v>
                </c:pt>
                <c:pt idx="53">
                  <c:v>42309</c:v>
                </c:pt>
                <c:pt idx="54">
                  <c:v>42278</c:v>
                </c:pt>
                <c:pt idx="55">
                  <c:v>42248</c:v>
                </c:pt>
                <c:pt idx="56">
                  <c:v>42217</c:v>
                </c:pt>
                <c:pt idx="57">
                  <c:v>42186</c:v>
                </c:pt>
                <c:pt idx="58">
                  <c:v>42156</c:v>
                </c:pt>
                <c:pt idx="59">
                  <c:v>42125</c:v>
                </c:pt>
                <c:pt idx="60">
                  <c:v>42095</c:v>
                </c:pt>
                <c:pt idx="61">
                  <c:v>42064</c:v>
                </c:pt>
                <c:pt idx="62">
                  <c:v>42036</c:v>
                </c:pt>
                <c:pt idx="63">
                  <c:v>42005</c:v>
                </c:pt>
                <c:pt idx="64">
                  <c:v>41974</c:v>
                </c:pt>
                <c:pt idx="65">
                  <c:v>41944</c:v>
                </c:pt>
                <c:pt idx="66">
                  <c:v>41913</c:v>
                </c:pt>
                <c:pt idx="67">
                  <c:v>41883</c:v>
                </c:pt>
                <c:pt idx="68">
                  <c:v>41852</c:v>
                </c:pt>
                <c:pt idx="69">
                  <c:v>41821</c:v>
                </c:pt>
                <c:pt idx="70">
                  <c:v>41791</c:v>
                </c:pt>
                <c:pt idx="71">
                  <c:v>41760</c:v>
                </c:pt>
                <c:pt idx="72">
                  <c:v>41730</c:v>
                </c:pt>
                <c:pt idx="73">
                  <c:v>41699</c:v>
                </c:pt>
                <c:pt idx="74">
                  <c:v>41671</c:v>
                </c:pt>
                <c:pt idx="75">
                  <c:v>41640</c:v>
                </c:pt>
                <c:pt idx="76">
                  <c:v>41609</c:v>
                </c:pt>
                <c:pt idx="77">
                  <c:v>41579</c:v>
                </c:pt>
                <c:pt idx="78">
                  <c:v>41548</c:v>
                </c:pt>
                <c:pt idx="79">
                  <c:v>41518</c:v>
                </c:pt>
                <c:pt idx="80">
                  <c:v>41487</c:v>
                </c:pt>
                <c:pt idx="81">
                  <c:v>41456</c:v>
                </c:pt>
                <c:pt idx="82">
                  <c:v>41426</c:v>
                </c:pt>
                <c:pt idx="83">
                  <c:v>41395</c:v>
                </c:pt>
                <c:pt idx="84">
                  <c:v>41365</c:v>
                </c:pt>
                <c:pt idx="85">
                  <c:v>41334</c:v>
                </c:pt>
                <c:pt idx="86">
                  <c:v>41306</c:v>
                </c:pt>
                <c:pt idx="87">
                  <c:v>41275</c:v>
                </c:pt>
                <c:pt idx="88">
                  <c:v>41244</c:v>
                </c:pt>
                <c:pt idx="89">
                  <c:v>41214</c:v>
                </c:pt>
                <c:pt idx="90">
                  <c:v>41183</c:v>
                </c:pt>
                <c:pt idx="91">
                  <c:v>41153</c:v>
                </c:pt>
                <c:pt idx="92">
                  <c:v>41122</c:v>
                </c:pt>
                <c:pt idx="93">
                  <c:v>41091</c:v>
                </c:pt>
                <c:pt idx="94">
                  <c:v>41061</c:v>
                </c:pt>
                <c:pt idx="95">
                  <c:v>41030</c:v>
                </c:pt>
                <c:pt idx="96">
                  <c:v>41000</c:v>
                </c:pt>
                <c:pt idx="97">
                  <c:v>40969</c:v>
                </c:pt>
                <c:pt idx="98">
                  <c:v>40940</c:v>
                </c:pt>
                <c:pt idx="99">
                  <c:v>40909</c:v>
                </c:pt>
                <c:pt idx="100">
                  <c:v>40878</c:v>
                </c:pt>
                <c:pt idx="101">
                  <c:v>40848</c:v>
                </c:pt>
                <c:pt idx="102">
                  <c:v>40817</c:v>
                </c:pt>
                <c:pt idx="103">
                  <c:v>40787</c:v>
                </c:pt>
                <c:pt idx="104">
                  <c:v>40756</c:v>
                </c:pt>
                <c:pt idx="105">
                  <c:v>40725</c:v>
                </c:pt>
                <c:pt idx="106">
                  <c:v>40695</c:v>
                </c:pt>
                <c:pt idx="107">
                  <c:v>40664</c:v>
                </c:pt>
                <c:pt idx="108">
                  <c:v>40634</c:v>
                </c:pt>
                <c:pt idx="109">
                  <c:v>40603</c:v>
                </c:pt>
                <c:pt idx="110">
                  <c:v>40575</c:v>
                </c:pt>
                <c:pt idx="111">
                  <c:v>40544</c:v>
                </c:pt>
                <c:pt idx="112">
                  <c:v>40513</c:v>
                </c:pt>
                <c:pt idx="113">
                  <c:v>40483</c:v>
                </c:pt>
                <c:pt idx="114">
                  <c:v>40452</c:v>
                </c:pt>
                <c:pt idx="115">
                  <c:v>40422</c:v>
                </c:pt>
                <c:pt idx="116">
                  <c:v>40391</c:v>
                </c:pt>
                <c:pt idx="117">
                  <c:v>40360</c:v>
                </c:pt>
                <c:pt idx="118">
                  <c:v>40330</c:v>
                </c:pt>
                <c:pt idx="119">
                  <c:v>40299</c:v>
                </c:pt>
                <c:pt idx="120">
                  <c:v>40269</c:v>
                </c:pt>
                <c:pt idx="121">
                  <c:v>40238</c:v>
                </c:pt>
                <c:pt idx="122">
                  <c:v>40210</c:v>
                </c:pt>
                <c:pt idx="123">
                  <c:v>40179</c:v>
                </c:pt>
                <c:pt idx="124">
                  <c:v>40148</c:v>
                </c:pt>
                <c:pt idx="125">
                  <c:v>40118</c:v>
                </c:pt>
                <c:pt idx="126">
                  <c:v>40087</c:v>
                </c:pt>
                <c:pt idx="127">
                  <c:v>40057</c:v>
                </c:pt>
                <c:pt idx="128">
                  <c:v>40026</c:v>
                </c:pt>
                <c:pt idx="129">
                  <c:v>39995</c:v>
                </c:pt>
                <c:pt idx="130">
                  <c:v>39965</c:v>
                </c:pt>
                <c:pt idx="131">
                  <c:v>39934</c:v>
                </c:pt>
                <c:pt idx="132">
                  <c:v>39904</c:v>
                </c:pt>
                <c:pt idx="133">
                  <c:v>39873</c:v>
                </c:pt>
                <c:pt idx="134">
                  <c:v>39845</c:v>
                </c:pt>
                <c:pt idx="135">
                  <c:v>39814</c:v>
                </c:pt>
                <c:pt idx="136">
                  <c:v>39783</c:v>
                </c:pt>
                <c:pt idx="137">
                  <c:v>39753</c:v>
                </c:pt>
                <c:pt idx="138">
                  <c:v>39722</c:v>
                </c:pt>
                <c:pt idx="139">
                  <c:v>39692</c:v>
                </c:pt>
                <c:pt idx="140">
                  <c:v>39661</c:v>
                </c:pt>
                <c:pt idx="141">
                  <c:v>39630</c:v>
                </c:pt>
                <c:pt idx="142">
                  <c:v>39600</c:v>
                </c:pt>
                <c:pt idx="143">
                  <c:v>39569</c:v>
                </c:pt>
                <c:pt idx="144">
                  <c:v>39539</c:v>
                </c:pt>
                <c:pt idx="145">
                  <c:v>39508</c:v>
                </c:pt>
                <c:pt idx="146">
                  <c:v>39479</c:v>
                </c:pt>
                <c:pt idx="147">
                  <c:v>39448</c:v>
                </c:pt>
                <c:pt idx="148">
                  <c:v>39417</c:v>
                </c:pt>
                <c:pt idx="149">
                  <c:v>39387</c:v>
                </c:pt>
                <c:pt idx="150">
                  <c:v>39356</c:v>
                </c:pt>
                <c:pt idx="151">
                  <c:v>39326</c:v>
                </c:pt>
                <c:pt idx="152">
                  <c:v>39295</c:v>
                </c:pt>
                <c:pt idx="153">
                  <c:v>39264</c:v>
                </c:pt>
                <c:pt idx="154">
                  <c:v>39234</c:v>
                </c:pt>
                <c:pt idx="155">
                  <c:v>39203</c:v>
                </c:pt>
                <c:pt idx="156">
                  <c:v>39173</c:v>
                </c:pt>
                <c:pt idx="157">
                  <c:v>39142</c:v>
                </c:pt>
                <c:pt idx="158">
                  <c:v>39114</c:v>
                </c:pt>
                <c:pt idx="159">
                  <c:v>39083</c:v>
                </c:pt>
                <c:pt idx="160">
                  <c:v>39052</c:v>
                </c:pt>
                <c:pt idx="161">
                  <c:v>39022</c:v>
                </c:pt>
                <c:pt idx="162">
                  <c:v>38991</c:v>
                </c:pt>
                <c:pt idx="163">
                  <c:v>38961</c:v>
                </c:pt>
                <c:pt idx="164">
                  <c:v>38930</c:v>
                </c:pt>
                <c:pt idx="165">
                  <c:v>38899</c:v>
                </c:pt>
                <c:pt idx="166">
                  <c:v>38869</c:v>
                </c:pt>
                <c:pt idx="167">
                  <c:v>38838</c:v>
                </c:pt>
                <c:pt idx="168">
                  <c:v>38808</c:v>
                </c:pt>
                <c:pt idx="169">
                  <c:v>38777</c:v>
                </c:pt>
                <c:pt idx="170">
                  <c:v>38749</c:v>
                </c:pt>
                <c:pt idx="171">
                  <c:v>38718</c:v>
                </c:pt>
                <c:pt idx="172">
                  <c:v>38687</c:v>
                </c:pt>
                <c:pt idx="173">
                  <c:v>38657</c:v>
                </c:pt>
                <c:pt idx="174">
                  <c:v>38626</c:v>
                </c:pt>
                <c:pt idx="175">
                  <c:v>38596</c:v>
                </c:pt>
                <c:pt idx="176">
                  <c:v>38565</c:v>
                </c:pt>
                <c:pt idx="177">
                  <c:v>38534</c:v>
                </c:pt>
                <c:pt idx="178">
                  <c:v>38504</c:v>
                </c:pt>
                <c:pt idx="179">
                  <c:v>38473</c:v>
                </c:pt>
                <c:pt idx="180">
                  <c:v>38443</c:v>
                </c:pt>
                <c:pt idx="181">
                  <c:v>38412</c:v>
                </c:pt>
                <c:pt idx="182">
                  <c:v>38384</c:v>
                </c:pt>
                <c:pt idx="183">
                  <c:v>38353</c:v>
                </c:pt>
                <c:pt idx="184">
                  <c:v>38322</c:v>
                </c:pt>
                <c:pt idx="185">
                  <c:v>38292</c:v>
                </c:pt>
                <c:pt idx="186">
                  <c:v>38261</c:v>
                </c:pt>
                <c:pt idx="187">
                  <c:v>38231</c:v>
                </c:pt>
                <c:pt idx="188">
                  <c:v>38200</c:v>
                </c:pt>
                <c:pt idx="189">
                  <c:v>38169</c:v>
                </c:pt>
                <c:pt idx="190">
                  <c:v>38139</c:v>
                </c:pt>
                <c:pt idx="191">
                  <c:v>38108</c:v>
                </c:pt>
                <c:pt idx="192">
                  <c:v>38078</c:v>
                </c:pt>
                <c:pt idx="193">
                  <c:v>38047</c:v>
                </c:pt>
                <c:pt idx="194">
                  <c:v>38018</c:v>
                </c:pt>
                <c:pt idx="195">
                  <c:v>37987</c:v>
                </c:pt>
                <c:pt idx="196">
                  <c:v>37956</c:v>
                </c:pt>
                <c:pt idx="197">
                  <c:v>37926</c:v>
                </c:pt>
                <c:pt idx="198">
                  <c:v>37895</c:v>
                </c:pt>
                <c:pt idx="199">
                  <c:v>37865</c:v>
                </c:pt>
                <c:pt idx="200">
                  <c:v>37834</c:v>
                </c:pt>
                <c:pt idx="201">
                  <c:v>37803</c:v>
                </c:pt>
                <c:pt idx="202">
                  <c:v>37773</c:v>
                </c:pt>
                <c:pt idx="203">
                  <c:v>37742</c:v>
                </c:pt>
              </c:numCache>
            </c:numRef>
          </c:cat>
          <c:val>
            <c:numRef>
              <c:f>Pris!$D$3:$D$206</c:f>
              <c:numCache>
                <c:formatCode>0.00</c:formatCode>
                <c:ptCount val="204"/>
                <c:pt idx="0">
                  <c:v>15.3375</c:v>
                </c:pt>
                <c:pt idx="1">
                  <c:v>18.181818181818183</c:v>
                </c:pt>
                <c:pt idx="2">
                  <c:v>16.372499999999999</c:v>
                </c:pt>
                <c:pt idx="3">
                  <c:v>26.404761904761905</c:v>
                </c:pt>
                <c:pt idx="4">
                  <c:v>51.444444444444443</c:v>
                </c:pt>
                <c:pt idx="5">
                  <c:v>58.404761904761905</c:v>
                </c:pt>
                <c:pt idx="6">
                  <c:v>52.184782608695649</c:v>
                </c:pt>
                <c:pt idx="7">
                  <c:v>51.904761904761905</c:v>
                </c:pt>
                <c:pt idx="8">
                  <c:v>64.659090909090907</c:v>
                </c:pt>
                <c:pt idx="9">
                  <c:v>57.521739130434781</c:v>
                </c:pt>
                <c:pt idx="10">
                  <c:v>46.555555555555557</c:v>
                </c:pt>
                <c:pt idx="11">
                  <c:v>49.238095238095241</c:v>
                </c:pt>
                <c:pt idx="12">
                  <c:v>66.75</c:v>
                </c:pt>
                <c:pt idx="13">
                  <c:v>110.22499999999999</c:v>
                </c:pt>
                <c:pt idx="14">
                  <c:v>147.97499999999999</c:v>
                </c:pt>
                <c:pt idx="15">
                  <c:v>184.36363636363637</c:v>
                </c:pt>
                <c:pt idx="16">
                  <c:v>172.3235294117647</c:v>
                </c:pt>
                <c:pt idx="17">
                  <c:v>162.54761904761904</c:v>
                </c:pt>
                <c:pt idx="18">
                  <c:v>202.7391304347826</c:v>
                </c:pt>
                <c:pt idx="19">
                  <c:v>250.35</c:v>
                </c:pt>
                <c:pt idx="20">
                  <c:v>210.10869565217391</c:v>
                </c:pt>
                <c:pt idx="21">
                  <c:v>173.31818181818181</c:v>
                </c:pt>
                <c:pt idx="22">
                  <c:v>156.23684210526315</c:v>
                </c:pt>
                <c:pt idx="23">
                  <c:v>157.66666666666666</c:v>
                </c:pt>
                <c:pt idx="24">
                  <c:v>109.81578947368421</c:v>
                </c:pt>
                <c:pt idx="25">
                  <c:v>96.315789473684205</c:v>
                </c:pt>
                <c:pt idx="26">
                  <c:v>90.275000000000006</c:v>
                </c:pt>
                <c:pt idx="27">
                  <c:v>72.431818181818187</c:v>
                </c:pt>
                <c:pt idx="28">
                  <c:v>64.473684210526315</c:v>
                </c:pt>
                <c:pt idx="29">
                  <c:v>69.318181818181813</c:v>
                </c:pt>
                <c:pt idx="30">
                  <c:v>70.38636363636364</c:v>
                </c:pt>
                <c:pt idx="31">
                  <c:v>58.666666666666664</c:v>
                </c:pt>
                <c:pt idx="32">
                  <c:v>59.217391304347828</c:v>
                </c:pt>
                <c:pt idx="33">
                  <c:v>54.61904761904762</c:v>
                </c:pt>
                <c:pt idx="34">
                  <c:v>54.7</c:v>
                </c:pt>
                <c:pt idx="35">
                  <c:v>67.55</c:v>
                </c:pt>
                <c:pt idx="36">
                  <c:v>73.444444444444443</c:v>
                </c:pt>
                <c:pt idx="37">
                  <c:v>71.652173913043484</c:v>
                </c:pt>
                <c:pt idx="38">
                  <c:v>61.125</c:v>
                </c:pt>
                <c:pt idx="39">
                  <c:v>91.571428571428569</c:v>
                </c:pt>
                <c:pt idx="40">
                  <c:v>122.19047619047619</c:v>
                </c:pt>
                <c:pt idx="41">
                  <c:v>138.02272727272728</c:v>
                </c:pt>
                <c:pt idx="42">
                  <c:v>143.92857142857142</c:v>
                </c:pt>
                <c:pt idx="43">
                  <c:v>144.65909090909091</c:v>
                </c:pt>
                <c:pt idx="44">
                  <c:v>131.21739130434781</c:v>
                </c:pt>
                <c:pt idx="45">
                  <c:v>122.57142857142857</c:v>
                </c:pt>
                <c:pt idx="46">
                  <c:v>131.42500000000001</c:v>
                </c:pt>
                <c:pt idx="47">
                  <c:v>139.47619047619048</c:v>
                </c:pt>
                <c:pt idx="48">
                  <c:v>138.1904761904762</c:v>
                </c:pt>
                <c:pt idx="49">
                  <c:v>136.73809523809524</c:v>
                </c:pt>
                <c:pt idx="50">
                  <c:v>145</c:v>
                </c:pt>
                <c:pt idx="51">
                  <c:v>161.07894736842104</c:v>
                </c:pt>
                <c:pt idx="52">
                  <c:v>158.75</c:v>
                </c:pt>
                <c:pt idx="53">
                  <c:v>162.64285714285714</c:v>
                </c:pt>
                <c:pt idx="54">
                  <c:v>166.65909090909091</c:v>
                </c:pt>
                <c:pt idx="55">
                  <c:v>158.25</c:v>
                </c:pt>
                <c:pt idx="56">
                  <c:v>145.22619047619048</c:v>
                </c:pt>
                <c:pt idx="57">
                  <c:v>140</c:v>
                </c:pt>
                <c:pt idx="58">
                  <c:v>145.1904761904762</c:v>
                </c:pt>
                <c:pt idx="59">
                  <c:v>146.26315789473685</c:v>
                </c:pt>
                <c:pt idx="60">
                  <c:v>144.42500000000001</c:v>
                </c:pt>
                <c:pt idx="61">
                  <c:v>138.97727272727272</c:v>
                </c:pt>
                <c:pt idx="62">
                  <c:v>149.44999999999999</c:v>
                </c:pt>
                <c:pt idx="63">
                  <c:v>163.94736842105263</c:v>
                </c:pt>
                <c:pt idx="64">
                  <c:v>170.02631578947367</c:v>
                </c:pt>
                <c:pt idx="65">
                  <c:v>177.08750000000001</c:v>
                </c:pt>
                <c:pt idx="66">
                  <c:v>182.60869565217391</c:v>
                </c:pt>
                <c:pt idx="67">
                  <c:v>186.83333333333334</c:v>
                </c:pt>
                <c:pt idx="68">
                  <c:v>181.95238095238096</c:v>
                </c:pt>
                <c:pt idx="69">
                  <c:v>176.95652173913044</c:v>
                </c:pt>
                <c:pt idx="70">
                  <c:v>176.73684210526315</c:v>
                </c:pt>
                <c:pt idx="71">
                  <c:v>175.625</c:v>
                </c:pt>
                <c:pt idx="72">
                  <c:v>173.35</c:v>
                </c:pt>
                <c:pt idx="73">
                  <c:v>179.8095238095238</c:v>
                </c:pt>
                <c:pt idx="74">
                  <c:v>191.10526315789474</c:v>
                </c:pt>
                <c:pt idx="75">
                  <c:v>174.26190476190476</c:v>
                </c:pt>
                <c:pt idx="76">
                  <c:v>173.08333333333334</c:v>
                </c:pt>
                <c:pt idx="77">
                  <c:v>187.28571428571428</c:v>
                </c:pt>
                <c:pt idx="78">
                  <c:v>199.43478260869566</c:v>
                </c:pt>
                <c:pt idx="79">
                  <c:v>201.73809523809524</c:v>
                </c:pt>
                <c:pt idx="80">
                  <c:v>186.90909090909091</c:v>
                </c:pt>
                <c:pt idx="81">
                  <c:v>174.68181818181819</c:v>
                </c:pt>
                <c:pt idx="82">
                  <c:v>178.5</c:v>
                </c:pt>
                <c:pt idx="83">
                  <c:v>173.42857142857142</c:v>
                </c:pt>
                <c:pt idx="84">
                  <c:v>210.14285714285714</c:v>
                </c:pt>
                <c:pt idx="85">
                  <c:v>229.17500000000001</c:v>
                </c:pt>
                <c:pt idx="86">
                  <c:v>234.8</c:v>
                </c:pt>
                <c:pt idx="87">
                  <c:v>219.29545454545453</c:v>
                </c:pt>
                <c:pt idx="88">
                  <c:v>210.52941176470588</c:v>
                </c:pt>
                <c:pt idx="89">
                  <c:v>203.36363636363637</c:v>
                </c:pt>
                <c:pt idx="90">
                  <c:v>189.89130434782609</c:v>
                </c:pt>
                <c:pt idx="91">
                  <c:v>185.15</c:v>
                </c:pt>
                <c:pt idx="92">
                  <c:v>173.21739130434781</c:v>
                </c:pt>
                <c:pt idx="93">
                  <c:v>167.27272727272728</c:v>
                </c:pt>
                <c:pt idx="94">
                  <c:v>151.81578947368422</c:v>
                </c:pt>
                <c:pt idx="95">
                  <c:v>145.28571428571428</c:v>
                </c:pt>
                <c:pt idx="96">
                  <c:v>147</c:v>
                </c:pt>
                <c:pt idx="97">
                  <c:v>147.52272727272728</c:v>
                </c:pt>
                <c:pt idx="98">
                  <c:v>140.23809523809524</c:v>
                </c:pt>
                <c:pt idx="99">
                  <c:v>148.38095238095238</c:v>
                </c:pt>
                <c:pt idx="100">
                  <c:v>154.78571428571428</c:v>
                </c:pt>
                <c:pt idx="101">
                  <c:v>173.31818181818181</c:v>
                </c:pt>
                <c:pt idx="102">
                  <c:v>175.16666666666666</c:v>
                </c:pt>
                <c:pt idx="103">
                  <c:v>182.5</c:v>
                </c:pt>
                <c:pt idx="104">
                  <c:v>177.52173913043478</c:v>
                </c:pt>
                <c:pt idx="105">
                  <c:v>169.9047619047619</c:v>
                </c:pt>
                <c:pt idx="106">
                  <c:v>163.63157894736841</c:v>
                </c:pt>
                <c:pt idx="107">
                  <c:v>177.22727272727272</c:v>
                </c:pt>
                <c:pt idx="108">
                  <c:v>203.13157894736841</c:v>
                </c:pt>
                <c:pt idx="109">
                  <c:v>214.82608695652175</c:v>
                </c:pt>
                <c:pt idx="110">
                  <c:v>219.55</c:v>
                </c:pt>
                <c:pt idx="111">
                  <c:v>232.6</c:v>
                </c:pt>
                <c:pt idx="112">
                  <c:v>234.6904761904762</c:v>
                </c:pt>
                <c:pt idx="113">
                  <c:v>239.54545454545453</c:v>
                </c:pt>
                <c:pt idx="114">
                  <c:v>235.50952380952381</c:v>
                </c:pt>
                <c:pt idx="115">
                  <c:v>221.90909090909091</c:v>
                </c:pt>
                <c:pt idx="116">
                  <c:v>230.93181818181819</c:v>
                </c:pt>
                <c:pt idx="117">
                  <c:v>215.43181818181819</c:v>
                </c:pt>
                <c:pt idx="118">
                  <c:v>235.61904761904762</c:v>
                </c:pt>
                <c:pt idx="119">
                  <c:v>269.75</c:v>
                </c:pt>
                <c:pt idx="120">
                  <c:v>283.02499999999998</c:v>
                </c:pt>
                <c:pt idx="121">
                  <c:v>295.86956521739131</c:v>
                </c:pt>
                <c:pt idx="122">
                  <c:v>295.64999999999998</c:v>
                </c:pt>
                <c:pt idx="123">
                  <c:v>306.73684210526318</c:v>
                </c:pt>
                <c:pt idx="124">
                  <c:v>316.97500000000002</c:v>
                </c:pt>
                <c:pt idx="125">
                  <c:v>332.23809523809524</c:v>
                </c:pt>
                <c:pt idx="126">
                  <c:v>339.77272727272725</c:v>
                </c:pt>
                <c:pt idx="127">
                  <c:v>331.11363636363637</c:v>
                </c:pt>
                <c:pt idx="128">
                  <c:v>312</c:v>
                </c:pt>
                <c:pt idx="129">
                  <c:v>305.8478260869565</c:v>
                </c:pt>
                <c:pt idx="130">
                  <c:v>294.26190476190476</c:v>
                </c:pt>
                <c:pt idx="131">
                  <c:v>301.76315789473682</c:v>
                </c:pt>
                <c:pt idx="132">
                  <c:v>312.72500000000002</c:v>
                </c:pt>
                <c:pt idx="133">
                  <c:v>309.11363636363637</c:v>
                </c:pt>
                <c:pt idx="134">
                  <c:v>318.89999999999998</c:v>
                </c:pt>
                <c:pt idx="135">
                  <c:v>326.3</c:v>
                </c:pt>
                <c:pt idx="136">
                  <c:v>296.5</c:v>
                </c:pt>
                <c:pt idx="137">
                  <c:v>328.22500000000002</c:v>
                </c:pt>
                <c:pt idx="138">
                  <c:v>361.54347826086956</c:v>
                </c:pt>
                <c:pt idx="139">
                  <c:v>365.15909090909093</c:v>
                </c:pt>
                <c:pt idx="140">
                  <c:v>372.04761904761904</c:v>
                </c:pt>
                <c:pt idx="141">
                  <c:v>358.86956521739131</c:v>
                </c:pt>
                <c:pt idx="142">
                  <c:v>354.94736842105266</c:v>
                </c:pt>
                <c:pt idx="143">
                  <c:v>366.76190476190476</c:v>
                </c:pt>
                <c:pt idx="144">
                  <c:v>307.09090909090907</c:v>
                </c:pt>
                <c:pt idx="145">
                  <c:v>271.34210526315792</c:v>
                </c:pt>
                <c:pt idx="146">
                  <c:v>274.57142857142856</c:v>
                </c:pt>
                <c:pt idx="147">
                  <c:v>247.04545454545453</c:v>
                </c:pt>
                <c:pt idx="148">
                  <c:v>236.47058823529412</c:v>
                </c:pt>
                <c:pt idx="149">
                  <c:v>227.31818181818181</c:v>
                </c:pt>
                <c:pt idx="150">
                  <c:v>215.30434782608697</c:v>
                </c:pt>
                <c:pt idx="151">
                  <c:v>211.75</c:v>
                </c:pt>
                <c:pt idx="152">
                  <c:v>203.86956521739131</c:v>
                </c:pt>
                <c:pt idx="153">
                  <c:v>200.70454545454547</c:v>
                </c:pt>
                <c:pt idx="154">
                  <c:v>194.8</c:v>
                </c:pt>
                <c:pt idx="155">
                  <c:v>199.26190476190476</c:v>
                </c:pt>
                <c:pt idx="156">
                  <c:v>193.86842105263159</c:v>
                </c:pt>
                <c:pt idx="157">
                  <c:v>200.95454545454547</c:v>
                </c:pt>
                <c:pt idx="158">
                  <c:v>210.17500000000001</c:v>
                </c:pt>
                <c:pt idx="159">
                  <c:v>204.40909090909091</c:v>
                </c:pt>
                <c:pt idx="160">
                  <c:v>201.47368421052633</c:v>
                </c:pt>
                <c:pt idx="161">
                  <c:v>176.02272727272728</c:v>
                </c:pt>
                <c:pt idx="162">
                  <c:v>168.77272727272728</c:v>
                </c:pt>
                <c:pt idx="163">
                  <c:v>155.13095238095238</c:v>
                </c:pt>
                <c:pt idx="164">
                  <c:v>149.96739130434781</c:v>
                </c:pt>
                <c:pt idx="165">
                  <c:v>152.5952380952381</c:v>
                </c:pt>
                <c:pt idx="166">
                  <c:v>151.27500000000001</c:v>
                </c:pt>
                <c:pt idx="167">
                  <c:v>156.88095238095238</c:v>
                </c:pt>
                <c:pt idx="168">
                  <c:v>168.5</c:v>
                </c:pt>
                <c:pt idx="169">
                  <c:v>179.04347826086956</c:v>
                </c:pt>
                <c:pt idx="170">
                  <c:v>168.57499999999999</c:v>
                </c:pt>
                <c:pt idx="171">
                  <c:v>177.92857142857142</c:v>
                </c:pt>
                <c:pt idx="172">
                  <c:v>185.0952380952381</c:v>
                </c:pt>
                <c:pt idx="173">
                  <c:v>190.52272727272728</c:v>
                </c:pt>
                <c:pt idx="174">
                  <c:v>184.33333333333334</c:v>
                </c:pt>
                <c:pt idx="175">
                  <c:v>187.10869565217391</c:v>
                </c:pt>
                <c:pt idx="176">
                  <c:v>202.45652173913044</c:v>
                </c:pt>
                <c:pt idx="177">
                  <c:v>206.70238095238096</c:v>
                </c:pt>
                <c:pt idx="178">
                  <c:v>206.67857142857142</c:v>
                </c:pt>
                <c:pt idx="179">
                  <c:v>205.21428571428572</c:v>
                </c:pt>
                <c:pt idx="180">
                  <c:v>202</c:v>
                </c:pt>
                <c:pt idx="181">
                  <c:v>200.95238095238096</c:v>
                </c:pt>
                <c:pt idx="182">
                  <c:v>211.8</c:v>
                </c:pt>
                <c:pt idx="183">
                  <c:v>214.875</c:v>
                </c:pt>
                <c:pt idx="184">
                  <c:v>223.42857142857142</c:v>
                </c:pt>
                <c:pt idx="185">
                  <c:v>232.81818181818181</c:v>
                </c:pt>
                <c:pt idx="186">
                  <c:v>235.07142857142858</c:v>
                </c:pt>
                <c:pt idx="187">
                  <c:v>233.20454545454547</c:v>
                </c:pt>
                <c:pt idx="188">
                  <c:v>234.78409090909091</c:v>
                </c:pt>
                <c:pt idx="189">
                  <c:v>233.71590909090909</c:v>
                </c:pt>
                <c:pt idx="190">
                  <c:v>236.38095238095238</c:v>
                </c:pt>
                <c:pt idx="191">
                  <c:v>235.81578947368422</c:v>
                </c:pt>
                <c:pt idx="192">
                  <c:v>207.26315789473685</c:v>
                </c:pt>
                <c:pt idx="193">
                  <c:v>240.03260869565219</c:v>
                </c:pt>
                <c:pt idx="194">
                  <c:v>246.97499999999999</c:v>
                </c:pt>
                <c:pt idx="195">
                  <c:v>252.55</c:v>
                </c:pt>
                <c:pt idx="196">
                  <c:v>246.15789473684211</c:v>
                </c:pt>
                <c:pt idx="197">
                  <c:v>242.6</c:v>
                </c:pt>
                <c:pt idx="198">
                  <c:v>240.4891304347826</c:v>
                </c:pt>
                <c:pt idx="199">
                  <c:v>240.68181818181819</c:v>
                </c:pt>
                <c:pt idx="200">
                  <c:v>238.23809523809524</c:v>
                </c:pt>
                <c:pt idx="201">
                  <c:v>226.69565217391303</c:v>
                </c:pt>
                <c:pt idx="202">
                  <c:v>219.34210526315789</c:v>
                </c:pt>
                <c:pt idx="203">
                  <c:v>212.52500000000001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9D-4AD6-90BB-CBEABD7C1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38719"/>
        <c:axId val="1"/>
      </c:lineChart>
      <c:dateAx>
        <c:axId val="40938719"/>
        <c:scaling>
          <c:orientation val="minMax"/>
          <c:max val="43922"/>
          <c:min val="37712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68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1"/>
        <c:crosses val="autoZero"/>
        <c:auto val="1"/>
        <c:lblOffset val="100"/>
        <c:baseTimeUnit val="months"/>
        <c:majorUnit val="12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v-SE" sz="1000" dirty="0"/>
                  <a:t>Genomsnittspris</a:t>
                </a:r>
                <a:r>
                  <a:rPr lang="sv-SE" sz="1000" baseline="0" dirty="0"/>
                  <a:t> </a:t>
                </a:r>
                <a:endParaRPr lang="sv-SE" sz="1000" dirty="0"/>
              </a:p>
            </c:rich>
          </c:tx>
          <c:layout>
            <c:manualLayout>
              <c:xMode val="edge"/>
              <c:yMode val="edge"/>
              <c:x val="4.515704334305692E-4"/>
              <c:y val="0.3055569482236392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40938719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8503880476478902"/>
          <c:y val="0.91720286793419115"/>
          <c:w val="0.23759337775085809"/>
          <c:h val="4.141425004801224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26898978777816E-2"/>
          <c:y val="8.4080453543185649E-2"/>
          <c:w val="0.91304143372849123"/>
          <c:h val="0.76131881093602993"/>
        </c:manualLayout>
      </c:layout>
      <c:lineChart>
        <c:grouping val="standard"/>
        <c:varyColors val="0"/>
        <c:ser>
          <c:idx val="1"/>
          <c:order val="0"/>
          <c:tx>
            <c:v>NOK/MWh</c:v>
          </c:tx>
          <c:spPr>
            <a:ln>
              <a:solidFill>
                <a:srgbClr val="FD009B"/>
              </a:solidFill>
            </a:ln>
          </c:spPr>
          <c:marker>
            <c:symbol val="none"/>
          </c:marker>
          <c:cat>
            <c:numRef>
              <c:f>Pris!$B$3:$B$18</c:f>
              <c:numCache>
                <c:formatCode>mmm\-yy</c:formatCode>
                <c:ptCount val="16"/>
                <c:pt idx="0">
                  <c:v>43922</c:v>
                </c:pt>
                <c:pt idx="1">
                  <c:v>43891</c:v>
                </c:pt>
                <c:pt idx="2">
                  <c:v>43862</c:v>
                </c:pt>
                <c:pt idx="3">
                  <c:v>43831</c:v>
                </c:pt>
                <c:pt idx="4">
                  <c:v>43800</c:v>
                </c:pt>
                <c:pt idx="5">
                  <c:v>43770</c:v>
                </c:pt>
                <c:pt idx="6">
                  <c:v>43739</c:v>
                </c:pt>
                <c:pt idx="7">
                  <c:v>43709</c:v>
                </c:pt>
                <c:pt idx="8">
                  <c:v>43678</c:v>
                </c:pt>
                <c:pt idx="9">
                  <c:v>43647</c:v>
                </c:pt>
                <c:pt idx="10">
                  <c:v>43617</c:v>
                </c:pt>
                <c:pt idx="11">
                  <c:v>43586</c:v>
                </c:pt>
                <c:pt idx="12">
                  <c:v>43556</c:v>
                </c:pt>
                <c:pt idx="13">
                  <c:v>43525</c:v>
                </c:pt>
                <c:pt idx="14">
                  <c:v>43497</c:v>
                </c:pt>
                <c:pt idx="15">
                  <c:v>43466</c:v>
                </c:pt>
              </c:numCache>
            </c:numRef>
          </c:cat>
          <c:val>
            <c:numRef>
              <c:f>Pris!$E$3:$E$18</c:f>
              <c:numCache>
                <c:formatCode>0.00</c:formatCode>
                <c:ptCount val="16"/>
                <c:pt idx="0">
                  <c:v>15.974359999999999</c:v>
                </c:pt>
                <c:pt idx="1">
                  <c:v>18.822945454545454</c:v>
                </c:pt>
                <c:pt idx="2">
                  <c:v>15.68544</c:v>
                </c:pt>
                <c:pt idx="3">
                  <c:v>24.820966666666664</c:v>
                </c:pt>
                <c:pt idx="4">
                  <c:v>49.397666666666666</c:v>
                </c:pt>
                <c:pt idx="5">
                  <c:v>55.429533333333339</c:v>
                </c:pt>
                <c:pt idx="6">
                  <c:v>48.843182608695649</c:v>
                </c:pt>
                <c:pt idx="7">
                  <c:v>48.148419047619043</c:v>
                </c:pt>
                <c:pt idx="8">
                  <c:v>60.058040909090892</c:v>
                </c:pt>
                <c:pt idx="9">
                  <c:v>52.614904347826084</c:v>
                </c:pt>
                <c:pt idx="10">
                  <c:v>42.728222222222222</c:v>
                </c:pt>
                <c:pt idx="11">
                  <c:v>44.822500000000005</c:v>
                </c:pt>
                <c:pt idx="12">
                  <c:v>61.406994999999995</c:v>
                </c:pt>
                <c:pt idx="13">
                  <c:v>102.05216</c:v>
                </c:pt>
                <c:pt idx="14">
                  <c:v>137.48908499999999</c:v>
                </c:pt>
                <c:pt idx="15">
                  <c:v>175.6871363636364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27-4B1D-885E-7D1C9102F907}"/>
            </c:ext>
          </c:extLst>
        </c:ser>
        <c:ser>
          <c:idx val="0"/>
          <c:order val="1"/>
          <c:tx>
            <c:v>SEK/MWh</c:v>
          </c:tx>
          <c:spPr>
            <a:ln w="28575" cap="rnd">
              <a:solidFill>
                <a:srgbClr val="891E82"/>
              </a:solidFill>
              <a:round/>
            </a:ln>
            <a:effectLst/>
          </c:spPr>
          <c:marker>
            <c:symbol val="none"/>
          </c:marker>
          <c:cat>
            <c:numRef>
              <c:f>Pris!$B$3:$B$18</c:f>
              <c:numCache>
                <c:formatCode>mmm\-yy</c:formatCode>
                <c:ptCount val="16"/>
                <c:pt idx="0">
                  <c:v>43922</c:v>
                </c:pt>
                <c:pt idx="1">
                  <c:v>43891</c:v>
                </c:pt>
                <c:pt idx="2">
                  <c:v>43862</c:v>
                </c:pt>
                <c:pt idx="3">
                  <c:v>43831</c:v>
                </c:pt>
                <c:pt idx="4">
                  <c:v>43800</c:v>
                </c:pt>
                <c:pt idx="5">
                  <c:v>43770</c:v>
                </c:pt>
                <c:pt idx="6">
                  <c:v>43739</c:v>
                </c:pt>
                <c:pt idx="7">
                  <c:v>43709</c:v>
                </c:pt>
                <c:pt idx="8">
                  <c:v>43678</c:v>
                </c:pt>
                <c:pt idx="9">
                  <c:v>43647</c:v>
                </c:pt>
                <c:pt idx="10">
                  <c:v>43617</c:v>
                </c:pt>
                <c:pt idx="11">
                  <c:v>43586</c:v>
                </c:pt>
                <c:pt idx="12">
                  <c:v>43556</c:v>
                </c:pt>
                <c:pt idx="13">
                  <c:v>43525</c:v>
                </c:pt>
                <c:pt idx="14">
                  <c:v>43497</c:v>
                </c:pt>
                <c:pt idx="15">
                  <c:v>43466</c:v>
                </c:pt>
              </c:numCache>
            </c:numRef>
          </c:cat>
          <c:val>
            <c:numRef>
              <c:f>Pris!$D$3:$D$18</c:f>
              <c:numCache>
                <c:formatCode>0.00</c:formatCode>
                <c:ptCount val="16"/>
                <c:pt idx="0">
                  <c:v>15.3375</c:v>
                </c:pt>
                <c:pt idx="1">
                  <c:v>18.181818181818183</c:v>
                </c:pt>
                <c:pt idx="2">
                  <c:v>16.372499999999999</c:v>
                </c:pt>
                <c:pt idx="3">
                  <c:v>26.404761904761905</c:v>
                </c:pt>
                <c:pt idx="4">
                  <c:v>51.444444444444443</c:v>
                </c:pt>
                <c:pt idx="5">
                  <c:v>58.404761904761905</c:v>
                </c:pt>
                <c:pt idx="6">
                  <c:v>52.184782608695649</c:v>
                </c:pt>
                <c:pt idx="7">
                  <c:v>51.904761904761905</c:v>
                </c:pt>
                <c:pt idx="8">
                  <c:v>64.659090909090907</c:v>
                </c:pt>
                <c:pt idx="9">
                  <c:v>57.521739130434781</c:v>
                </c:pt>
                <c:pt idx="10">
                  <c:v>46.555555555555557</c:v>
                </c:pt>
                <c:pt idx="11">
                  <c:v>49.238095238095241</c:v>
                </c:pt>
                <c:pt idx="12">
                  <c:v>66.75</c:v>
                </c:pt>
                <c:pt idx="13">
                  <c:v>110.22499999999999</c:v>
                </c:pt>
                <c:pt idx="14">
                  <c:v>147.97499999999999</c:v>
                </c:pt>
                <c:pt idx="15">
                  <c:v>184.36363636363637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27-4B1D-885E-7D1C9102F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3956735"/>
        <c:axId val="1"/>
      </c:lineChart>
      <c:dateAx>
        <c:axId val="1343956735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1" dirty="0"/>
                  <a:t>Genomsnittspris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43956735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686574915804386E-2"/>
          <c:y val="2.8790517965530515E-2"/>
          <c:w val="0.92299579708243851"/>
          <c:h val="0.85381629959614957"/>
        </c:manualLayout>
      </c:layout>
      <c:lineChart>
        <c:grouping val="standard"/>
        <c:varyColors val="0"/>
        <c:ser>
          <c:idx val="0"/>
          <c:order val="0"/>
          <c:tx>
            <c:strRef>
              <c:f>Pris!$M$2</c:f>
              <c:strCache>
                <c:ptCount val="1"/>
                <c:pt idx="0">
                  <c:v>Mars 20</c:v>
                </c:pt>
              </c:strCache>
            </c:strRef>
          </c:tx>
          <c:spPr>
            <a:ln w="28575" cap="rnd">
              <a:solidFill>
                <a:srgbClr val="891E82"/>
              </a:solidFill>
              <a:round/>
            </a:ln>
            <a:effectLst/>
          </c:spPr>
          <c:marker>
            <c:symbol val="none"/>
          </c:marker>
          <c:cat>
            <c:numRef>
              <c:f>Pris!$D$3:$D$14</c:f>
              <c:numCache>
                <c:formatCode>mmm\-yy</c:formatCode>
                <c:ptCount val="12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</c:numCache>
            </c:numRef>
          </c:cat>
          <c:val>
            <c:numRef>
              <c:f>Pris!$M$3:$M$14</c:f>
              <c:numCache>
                <c:formatCode>0.0000</c:formatCode>
                <c:ptCount val="12"/>
                <c:pt idx="0">
                  <c:v>53.25</c:v>
                </c:pt>
                <c:pt idx="1">
                  <c:v>60.33</c:v>
                </c:pt>
                <c:pt idx="2">
                  <c:v>55.6</c:v>
                </c:pt>
                <c:pt idx="3">
                  <c:v>55.39</c:v>
                </c:pt>
                <c:pt idx="4">
                  <c:v>68.56</c:v>
                </c:pt>
                <c:pt idx="5">
                  <c:v>60.67</c:v>
                </c:pt>
                <c:pt idx="6">
                  <c:v>50.03</c:v>
                </c:pt>
                <c:pt idx="7">
                  <c:v>52.34</c:v>
                </c:pt>
                <c:pt idx="8">
                  <c:v>69.510000000000005</c:v>
                </c:pt>
                <c:pt idx="9">
                  <c:v>112.94</c:v>
                </c:pt>
                <c:pt idx="10">
                  <c:v>150.97999999999999</c:v>
                </c:pt>
                <c:pt idx="11">
                  <c:v>182.52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16-4734-B498-79DBE503850E}"/>
            </c:ext>
          </c:extLst>
        </c:ser>
        <c:ser>
          <c:idx val="1"/>
          <c:order val="1"/>
          <c:tx>
            <c:strRef>
              <c:f>Pris!$N$2</c:f>
              <c:strCache>
                <c:ptCount val="1"/>
                <c:pt idx="0">
                  <c:v>Mars 21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cat>
            <c:numRef>
              <c:f>Pris!$D$3:$D$14</c:f>
              <c:numCache>
                <c:formatCode>mmm\-yy</c:formatCode>
                <c:ptCount val="12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</c:numCache>
            </c:numRef>
          </c:cat>
          <c:val>
            <c:numRef>
              <c:f>Pris!$N$3:$N$14</c:f>
              <c:numCache>
                <c:formatCode>0.0000</c:formatCode>
                <c:ptCount val="12"/>
                <c:pt idx="0">
                  <c:v>32</c:v>
                </c:pt>
                <c:pt idx="1">
                  <c:v>31.9</c:v>
                </c:pt>
                <c:pt idx="2">
                  <c:v>27.28</c:v>
                </c:pt>
                <c:pt idx="3">
                  <c:v>23</c:v>
                </c:pt>
                <c:pt idx="4">
                  <c:v>31.98</c:v>
                </c:pt>
                <c:pt idx="5">
                  <c:v>31.35</c:v>
                </c:pt>
                <c:pt idx="6">
                  <c:v>25.4</c:v>
                </c:pt>
                <c:pt idx="7">
                  <c:v>23.86</c:v>
                </c:pt>
                <c:pt idx="8">
                  <c:v>23.7</c:v>
                </c:pt>
                <c:pt idx="9">
                  <c:v>23.22</c:v>
                </c:pt>
                <c:pt idx="10">
                  <c:v>21.16</c:v>
                </c:pt>
                <c:pt idx="11">
                  <c:v>25.57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16-4734-B498-79DBE503850E}"/>
            </c:ext>
          </c:extLst>
        </c:ser>
        <c:ser>
          <c:idx val="2"/>
          <c:order val="2"/>
          <c:tx>
            <c:strRef>
              <c:f>Pris!$O$2</c:f>
              <c:strCache>
                <c:ptCount val="1"/>
                <c:pt idx="0">
                  <c:v>Mars 22</c:v>
                </c:pt>
              </c:strCache>
            </c:strRef>
          </c:tx>
          <c:spPr>
            <a:ln w="28575" cap="rnd">
              <a:solidFill>
                <a:srgbClr val="C47CC1"/>
              </a:solidFill>
              <a:round/>
            </a:ln>
            <a:effectLst/>
          </c:spPr>
          <c:marker>
            <c:symbol val="none"/>
          </c:marker>
          <c:cat>
            <c:numRef>
              <c:f>Pris!$D$3:$D$14</c:f>
              <c:numCache>
                <c:formatCode>mmm\-yy</c:formatCode>
                <c:ptCount val="12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</c:numCache>
            </c:numRef>
          </c:cat>
          <c:val>
            <c:numRef>
              <c:f>Pris!$O$3:$O$14</c:f>
              <c:numCache>
                <c:formatCode>0.0000</c:formatCode>
                <c:ptCount val="12"/>
                <c:pt idx="0">
                  <c:v>18.239999999999998</c:v>
                </c:pt>
                <c:pt idx="1">
                  <c:v>20.84</c:v>
                </c:pt>
                <c:pt idx="2">
                  <c:v>19.97</c:v>
                </c:pt>
                <c:pt idx="3">
                  <c:v>18.239999999999998</c:v>
                </c:pt>
                <c:pt idx="4">
                  <c:v>22.17</c:v>
                </c:pt>
                <c:pt idx="5">
                  <c:v>21.98</c:v>
                </c:pt>
                <c:pt idx="6">
                  <c:v>18.690000000000001</c:v>
                </c:pt>
                <c:pt idx="7">
                  <c:v>18.38</c:v>
                </c:pt>
                <c:pt idx="8">
                  <c:v>14.09</c:v>
                </c:pt>
                <c:pt idx="9">
                  <c:v>14.11</c:v>
                </c:pt>
                <c:pt idx="10">
                  <c:v>14.55</c:v>
                </c:pt>
                <c:pt idx="11">
                  <c:v>23.65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16-4734-B498-79DBE5038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93600"/>
        <c:axId val="1"/>
      </c:lineChart>
      <c:dateAx>
        <c:axId val="27679360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"/>
        <c:crosses val="autoZero"/>
        <c:auto val="0"/>
        <c:lblOffset val="100"/>
        <c:baseTimeUnit val="months"/>
      </c:dateAx>
      <c:valAx>
        <c:axId val="1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 dirty="0"/>
                  <a:t>Gjennomsnittspris (NOK)</a:t>
                </a:r>
              </a:p>
            </c:rich>
          </c:tx>
          <c:layout>
            <c:manualLayout>
              <c:xMode val="edge"/>
              <c:yMode val="edge"/>
              <c:x val="9.6855476376415464E-3"/>
              <c:y val="0.28964270905378325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767936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08776015674108E-2"/>
          <c:y val="7.9927361647567821E-2"/>
          <c:w val="0.88656493290451366"/>
          <c:h val="0.76358436169963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Blad1!$Q$3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effectLst/>
          </c:spPr>
          <c:invertIfNegative val="0"/>
          <c:cat>
            <c:strRef>
              <c:f>Blad1!$C$5:$C$10</c:f>
              <c:strCache>
                <c:ptCount val="5"/>
                <c:pt idx="0">
                  <c:v>Spot</c:v>
                </c:pt>
                <c:pt idx="1">
                  <c:v>Mars + 1 år</c:v>
                </c:pt>
                <c:pt idx="2">
                  <c:v>Mars + 2 år</c:v>
                </c:pt>
                <c:pt idx="3">
                  <c:v>Mars + 3 år</c:v>
                </c:pt>
                <c:pt idx="4">
                  <c:v>Mars + 4 år</c:v>
                </c:pt>
              </c:strCache>
              <c:extLst/>
            </c:strRef>
          </c:cat>
          <c:val>
            <c:numRef>
              <c:f>Blad1!$S$5:$S$10</c:f>
              <c:numCache>
                <c:formatCode>0%</c:formatCode>
                <c:ptCount val="5"/>
                <c:pt idx="0">
                  <c:v>0.19</c:v>
                </c:pt>
                <c:pt idx="1">
                  <c:v>0.3</c:v>
                </c:pt>
                <c:pt idx="2">
                  <c:v>0.33</c:v>
                </c:pt>
                <c:pt idx="3">
                  <c:v>0.12</c:v>
                </c:pt>
                <c:pt idx="4">
                  <c:v>0.05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BB7-4175-90E9-AB790ECA87BD}"/>
            </c:ext>
          </c:extLst>
        </c:ser>
        <c:ser>
          <c:idx val="1"/>
          <c:order val="1"/>
          <c:tx>
            <c:strRef>
              <c:f>Blad1!$L$3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9900CC"/>
            </a:solidFill>
            <a:ln>
              <a:noFill/>
            </a:ln>
            <a:effectLst/>
          </c:spPr>
          <c:invertIfNegative val="0"/>
          <c:cat>
            <c:strRef>
              <c:f>Blad1!$C$5:$C$10</c:f>
              <c:strCache>
                <c:ptCount val="5"/>
                <c:pt idx="0">
                  <c:v>Spot</c:v>
                </c:pt>
                <c:pt idx="1">
                  <c:v>Mars + 1 år</c:v>
                </c:pt>
                <c:pt idx="2">
                  <c:v>Mars + 2 år</c:v>
                </c:pt>
                <c:pt idx="3">
                  <c:v>Mars + 3 år</c:v>
                </c:pt>
                <c:pt idx="4">
                  <c:v>Mars + 4 år</c:v>
                </c:pt>
              </c:strCache>
              <c:extLst/>
            </c:strRef>
          </c:cat>
          <c:val>
            <c:numRef>
              <c:f>Blad1!$N$5:$N$10</c:f>
              <c:numCache>
                <c:formatCode>0%</c:formatCode>
                <c:ptCount val="5"/>
                <c:pt idx="0">
                  <c:v>0.25</c:v>
                </c:pt>
                <c:pt idx="1">
                  <c:v>0.28999999999999998</c:v>
                </c:pt>
                <c:pt idx="2">
                  <c:v>0.32</c:v>
                </c:pt>
                <c:pt idx="3">
                  <c:v>0.1</c:v>
                </c:pt>
                <c:pt idx="4">
                  <c:v>0.03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BB7-4175-90E9-AB790ECA87BD}"/>
            </c:ext>
          </c:extLst>
        </c:ser>
        <c:ser>
          <c:idx val="2"/>
          <c:order val="2"/>
          <c:tx>
            <c:strRef>
              <c:f>Blad1!$G$3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strRef>
              <c:f>Blad1!$C$5:$C$10</c:f>
              <c:strCache>
                <c:ptCount val="5"/>
                <c:pt idx="0">
                  <c:v>Spot</c:v>
                </c:pt>
                <c:pt idx="1">
                  <c:v>Mars + 1 år</c:v>
                </c:pt>
                <c:pt idx="2">
                  <c:v>Mars + 2 år</c:v>
                </c:pt>
                <c:pt idx="3">
                  <c:v>Mars + 3 år</c:v>
                </c:pt>
                <c:pt idx="4">
                  <c:v>Mars + 4 år</c:v>
                </c:pt>
              </c:strCache>
              <c:extLst/>
            </c:strRef>
          </c:cat>
          <c:val>
            <c:numRef>
              <c:f>Blad1!$I$5:$I$10</c:f>
              <c:numCache>
                <c:formatCode>0%</c:formatCode>
                <c:ptCount val="5"/>
                <c:pt idx="0">
                  <c:v>0.2</c:v>
                </c:pt>
                <c:pt idx="1">
                  <c:v>0.36</c:v>
                </c:pt>
                <c:pt idx="2">
                  <c:v>0.32</c:v>
                </c:pt>
                <c:pt idx="3">
                  <c:v>0.08</c:v>
                </c:pt>
                <c:pt idx="4">
                  <c:v>0.03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BB7-4175-90E9-AB790ECA87BD}"/>
            </c:ext>
          </c:extLst>
        </c:ser>
        <c:ser>
          <c:idx val="3"/>
          <c:order val="3"/>
          <c:tx>
            <c:strRef>
              <c:f>Blad1!$B$3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cat>
            <c:strRef>
              <c:f>Blad1!$C$5:$C$10</c:f>
              <c:strCache>
                <c:ptCount val="5"/>
                <c:pt idx="0">
                  <c:v>Spot</c:v>
                </c:pt>
                <c:pt idx="1">
                  <c:v>Mars + 1 år</c:v>
                </c:pt>
                <c:pt idx="2">
                  <c:v>Mars + 2 år</c:v>
                </c:pt>
                <c:pt idx="3">
                  <c:v>Mars + 3 år</c:v>
                </c:pt>
                <c:pt idx="4">
                  <c:v>Mars + 4 år</c:v>
                </c:pt>
              </c:strCache>
              <c:extLst/>
            </c:strRef>
          </c:cat>
          <c:val>
            <c:numRef>
              <c:f>Blad1!$D$5:$D$10</c:f>
              <c:numCache>
                <c:formatCode>0%</c:formatCode>
                <c:ptCount val="5"/>
                <c:pt idx="0">
                  <c:v>0.22629969418960244</c:v>
                </c:pt>
                <c:pt idx="1">
                  <c:v>0.35779816513761464</c:v>
                </c:pt>
                <c:pt idx="2">
                  <c:v>0.28440366972477066</c:v>
                </c:pt>
                <c:pt idx="3">
                  <c:v>7.64525993883792E-2</c:v>
                </c:pt>
                <c:pt idx="4">
                  <c:v>4.2813455657492346E-2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BB7-4175-90E9-AB790ECA8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9861967"/>
        <c:axId val="1590206911"/>
      </c:barChart>
      <c:catAx>
        <c:axId val="165986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0206911"/>
        <c:crosses val="autoZero"/>
        <c:auto val="1"/>
        <c:lblAlgn val="ctr"/>
        <c:lblOffset val="100"/>
        <c:noMultiLvlLbl val="0"/>
      </c:catAx>
      <c:valAx>
        <c:axId val="1590206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986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75416548187191E-2"/>
          <c:y val="3.6194232188719887E-2"/>
          <c:w val="0.88909054888027683"/>
          <c:h val="0.86668423265766459"/>
        </c:manualLayout>
      </c:layout>
      <c:lineChart>
        <c:grouping val="standard"/>
        <c:varyColors val="0"/>
        <c:ser>
          <c:idx val="0"/>
          <c:order val="0"/>
          <c:tx>
            <c:strRef>
              <c:f>Blad2!$B$4</c:f>
              <c:strCache>
                <c:ptCount val="1"/>
                <c:pt idx="0">
                  <c:v>Norge</c:v>
                </c:pt>
              </c:strCache>
            </c:strRef>
          </c:tx>
          <c:spPr>
            <a:ln w="28575" cap="rnd">
              <a:solidFill>
                <a:srgbClr val="CC00CC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8.0143951359674198E-8"/>
                  <c:y val="7.92904997783518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DA2ED7-6113-41E1-92C2-958FF2BEFB3F}" type="VALUE">
                      <a:rPr lang="en-US" sz="1100" b="1" smtClean="0">
                        <a:solidFill>
                          <a:srgbClr val="9900FF"/>
                        </a:solidFill>
                      </a:rPr>
                      <a:pPr>
                        <a:defRPr/>
                      </a:pPr>
                      <a:t>[VERDI]</a:t>
                    </a:fld>
                    <a:r>
                      <a:rPr lang="en-US" sz="1100" b="1" dirty="0">
                        <a:solidFill>
                          <a:srgbClr val="9900FF"/>
                        </a:solidFill>
                      </a:rPr>
                      <a:t> </a:t>
                    </a:r>
                    <a:r>
                      <a:rPr lang="en-US" sz="1100" b="1" dirty="0" err="1">
                        <a:solidFill>
                          <a:srgbClr val="9900FF"/>
                        </a:solidFill>
                      </a:rPr>
                      <a:t>öre</a:t>
                    </a:r>
                    <a:r>
                      <a:rPr lang="en-US" sz="1100" b="1" dirty="0">
                        <a:solidFill>
                          <a:srgbClr val="9900FF"/>
                        </a:solidFill>
                      </a:rPr>
                      <a:t>/</a:t>
                    </a:r>
                    <a:r>
                      <a:rPr lang="en-US" sz="1100" b="1" dirty="0" err="1">
                        <a:solidFill>
                          <a:srgbClr val="9900FF"/>
                        </a:solidFill>
                      </a:rPr>
                      <a:t>KWh</a:t>
                    </a:r>
                  </a:p>
                </c:rich>
              </c:tx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0281023162561"/>
                      <c:h val="0.185511114634672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7A-45D4-A020-A7A3E60F94B5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Blad2!$A$5:$A$12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Blad2!$B$5:$B$12</c:f>
              <c:numCache>
                <c:formatCode>General</c:formatCode>
                <c:ptCount val="8"/>
                <c:pt idx="0">
                  <c:v>0.42315000000000003</c:v>
                </c:pt>
                <c:pt idx="1">
                  <c:v>0.79860200000000003</c:v>
                </c:pt>
                <c:pt idx="2">
                  <c:v>1.177278</c:v>
                </c:pt>
                <c:pt idx="3">
                  <c:v>1.4211119999999999</c:v>
                </c:pt>
                <c:pt idx="4">
                  <c:v>1.7902359999999997</c:v>
                </c:pt>
                <c:pt idx="5">
                  <c:v>1.6519460000000001</c:v>
                </c:pt>
                <c:pt idx="6">
                  <c:v>1.770975</c:v>
                </c:pt>
                <c:pt idx="7">
                  <c:v>1.8465074939538852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7A-45D4-A020-A7A3E60F94B5}"/>
            </c:ext>
          </c:extLst>
        </c:ser>
        <c:ser>
          <c:idx val="1"/>
          <c:order val="1"/>
          <c:tx>
            <c:strRef>
              <c:f>Blad2!$C$4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1.6285250916285795E-2"/>
                  <c:y val="-1.44109783816540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256144-4D09-4A89-A444-DCC596DF909F}" type="VALUE">
                      <a:rPr lang="en-US" sz="1200" b="1" smtClean="0">
                        <a:solidFill>
                          <a:srgbClr val="7030A0"/>
                        </a:solidFill>
                      </a:rPr>
                      <a:pPr>
                        <a:defRPr/>
                      </a:pPr>
                      <a:t>[VERDI]</a:t>
                    </a:fld>
                    <a:r>
                      <a:rPr lang="en-US" sz="1200" b="1" dirty="0">
                        <a:solidFill>
                          <a:srgbClr val="7030A0"/>
                        </a:solidFill>
                      </a:rPr>
                      <a:t> </a:t>
                    </a:r>
                    <a:r>
                      <a:rPr lang="en-US" sz="1200" b="1" dirty="0" err="1">
                        <a:solidFill>
                          <a:srgbClr val="7030A0"/>
                        </a:solidFill>
                      </a:rPr>
                      <a:t>öre</a:t>
                    </a:r>
                    <a:r>
                      <a:rPr lang="en-US" sz="1200" b="1" dirty="0">
                        <a:solidFill>
                          <a:srgbClr val="7030A0"/>
                        </a:solidFill>
                      </a:rPr>
                      <a:t>/</a:t>
                    </a:r>
                    <a:r>
                      <a:rPr lang="en-US" sz="1200" b="1" dirty="0" err="1">
                        <a:solidFill>
                          <a:srgbClr val="7030A0"/>
                        </a:solidFill>
                      </a:rPr>
                      <a:t>KWh</a:t>
                    </a:r>
                  </a:p>
                </c:rich>
              </c:tx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77440375304507"/>
                      <c:h val="0.16531100224342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97A-45D4-A020-A7A3E60F9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Blad2!$A$5:$A$12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Blad2!$C$5:$C$12</c:f>
              <c:numCache>
                <c:formatCode>General</c:formatCode>
                <c:ptCount val="8"/>
                <c:pt idx="0">
                  <c:v>2.9486669999999995</c:v>
                </c:pt>
                <c:pt idx="1">
                  <c:v>2.330775</c:v>
                </c:pt>
                <c:pt idx="2">
                  <c:v>2.5168080000000002</c:v>
                </c:pt>
                <c:pt idx="3">
                  <c:v>2.2070619999999996</c:v>
                </c:pt>
                <c:pt idx="4">
                  <c:v>3.6532650000000002</c:v>
                </c:pt>
                <c:pt idx="5">
                  <c:v>2.986971</c:v>
                </c:pt>
                <c:pt idx="6">
                  <c:v>3.5673690000000002</c:v>
                </c:pt>
                <c:pt idx="7">
                  <c:v>3.4912651565906025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7A-45D4-A020-A7A3E60F9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8512831"/>
        <c:axId val="1590217311"/>
      </c:lineChart>
      <c:catAx>
        <c:axId val="182851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90217311"/>
        <c:crosses val="autoZero"/>
        <c:auto val="1"/>
        <c:lblAlgn val="ctr"/>
        <c:lblOffset val="100"/>
        <c:noMultiLvlLbl val="0"/>
      </c:catAx>
      <c:valAx>
        <c:axId val="159021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851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18619566113996"/>
          <c:y val="0.95634196127946125"/>
          <c:w val="0.15362750556792873"/>
          <c:h val="4.365803872053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5365462869275"/>
          <c:y val="4.7159699892818867E-2"/>
          <c:w val="0.74566829739567075"/>
          <c:h val="0.853383632512173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'Utstedelse; Figur 6'!$A$5</c:f>
              <c:strCache>
                <c:ptCount val="1"/>
                <c:pt idx="0">
                  <c:v>Vind</c:v>
                </c:pt>
              </c:strCache>
            </c:strRef>
          </c:tx>
          <c:spPr>
            <a:solidFill>
              <a:srgbClr val="891E82"/>
            </a:solidFill>
            <a:ln>
              <a:noFill/>
            </a:ln>
            <a:effectLst/>
          </c:spPr>
          <c:invertIfNegative val="0"/>
          <c:cat>
            <c:strRef>
              <c:f>'Utstedelse; Figur 6'!$B$4:$C$4</c:f>
              <c:strCache>
                <c:ptCount val="2"/>
                <c:pt idx="0">
                  <c:v>Sverige </c:v>
                </c:pt>
                <c:pt idx="1">
                  <c:v>Norge</c:v>
                </c:pt>
              </c:strCache>
            </c:strRef>
          </c:cat>
          <c:val>
            <c:numRef>
              <c:f>'Utstedelse; Figur 6'!$B$5:$C$5</c:f>
              <c:numCache>
                <c:formatCode>0.0</c:formatCode>
                <c:ptCount val="2"/>
                <c:pt idx="0">
                  <c:v>19.270612</c:v>
                </c:pt>
                <c:pt idx="1">
                  <c:v>3.4864310000000001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A-4C5F-8F3A-4D8A493BE8CE}"/>
            </c:ext>
          </c:extLst>
        </c:ser>
        <c:ser>
          <c:idx val="1"/>
          <c:order val="1"/>
          <c:tx>
            <c:v>Vann</c:v>
          </c:tx>
          <c:spPr>
            <a:solidFill>
              <a:srgbClr val="C47CC1"/>
            </a:solidFill>
            <a:ln>
              <a:noFill/>
            </a:ln>
            <a:effectLst/>
          </c:spPr>
          <c:invertIfNegative val="0"/>
          <c:cat>
            <c:strRef>
              <c:f>'Utstedelse; Figur 6'!$B$4:$C$4</c:f>
              <c:strCache>
                <c:ptCount val="2"/>
                <c:pt idx="0">
                  <c:v>Sverige </c:v>
                </c:pt>
                <c:pt idx="1">
                  <c:v>Norge</c:v>
                </c:pt>
              </c:strCache>
            </c:strRef>
          </c:cat>
          <c:val>
            <c:numRef>
              <c:f>'Utstedelse; Figur 6'!$B$6:$C$6</c:f>
              <c:numCache>
                <c:formatCode>0.0</c:formatCode>
                <c:ptCount val="2"/>
                <c:pt idx="0">
                  <c:v>1.861585</c:v>
                </c:pt>
                <c:pt idx="1">
                  <c:v>6.901114229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A-4C5F-8F3A-4D8A493BE8CE}"/>
            </c:ext>
          </c:extLst>
        </c:ser>
        <c:ser>
          <c:idx val="2"/>
          <c:order val="2"/>
          <c:tx>
            <c:v>Bio</c:v>
          </c:tx>
          <c:spPr>
            <a:solidFill>
              <a:srgbClr val="F3D1F3"/>
            </a:solidFill>
            <a:ln>
              <a:noFill/>
            </a:ln>
            <a:effectLst/>
          </c:spPr>
          <c:invertIfNegative val="0"/>
          <c:cat>
            <c:strRef>
              <c:f>'Utstedelse; Figur 6'!$B$4:$C$4</c:f>
              <c:strCache>
                <c:ptCount val="2"/>
                <c:pt idx="0">
                  <c:v>Sverige </c:v>
                </c:pt>
                <c:pt idx="1">
                  <c:v>Norge</c:v>
                </c:pt>
              </c:strCache>
            </c:strRef>
          </c:cat>
          <c:val>
            <c:numRef>
              <c:f>'Utstedelse; Figur 6'!$B$7:$C$7</c:f>
              <c:numCache>
                <c:formatCode>0.0</c:formatCode>
                <c:ptCount val="2"/>
                <c:pt idx="0">
                  <c:v>6.2329299999999996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CA-4C5F-8F3A-4D8A493BE8CE}"/>
            </c:ext>
          </c:extLst>
        </c:ser>
        <c:ser>
          <c:idx val="3"/>
          <c:order val="3"/>
          <c:tx>
            <c:strRef>
              <c:f>'Utstedelse; Figur 6'!$A$8</c:f>
              <c:strCache>
                <c:ptCount val="1"/>
                <c:pt idx="0">
                  <c:v>Sol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'Utstedelse; Figur 6'!$B$4:$C$4</c:f>
              <c:strCache>
                <c:ptCount val="2"/>
                <c:pt idx="0">
                  <c:v>Sverige </c:v>
                </c:pt>
                <c:pt idx="1">
                  <c:v>Norge</c:v>
                </c:pt>
              </c:strCache>
            </c:strRef>
          </c:cat>
          <c:val>
            <c:numRef>
              <c:f>'Utstedelse; Figur 6'!$B$8:$C$8</c:f>
              <c:numCache>
                <c:formatCode>0.0</c:formatCode>
                <c:ptCount val="2"/>
                <c:pt idx="0">
                  <c:v>0.181811</c:v>
                </c:pt>
                <c:pt idx="1">
                  <c:v>9.3460000000000001E-3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A-4C5F-8F3A-4D8A493BE8CE}"/>
            </c:ext>
          </c:extLst>
        </c:ser>
        <c:ser>
          <c:idx val="4"/>
          <c:order val="4"/>
          <c:tx>
            <c:strRef>
              <c:f>'Utstedelse; Figur 6'!$A$9</c:f>
              <c:strCache>
                <c:ptCount val="1"/>
                <c:pt idx="0">
                  <c:v>Torv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'Utstedelse; Figur 6'!$B$4:$C$4</c:f>
              <c:strCache>
                <c:ptCount val="2"/>
                <c:pt idx="0">
                  <c:v>Sverige </c:v>
                </c:pt>
                <c:pt idx="1">
                  <c:v>Norge</c:v>
                </c:pt>
              </c:strCache>
            </c:strRef>
          </c:cat>
          <c:val>
            <c:numRef>
              <c:f>'Utstedelse; Figur 6'!$B$9:$C$9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CA-4C5F-8F3A-4D8A493BE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79603872"/>
        <c:axId val="379604264"/>
      </c:barChart>
      <c:catAx>
        <c:axId val="37960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9604264"/>
        <c:crosses val="autoZero"/>
        <c:auto val="1"/>
        <c:lblAlgn val="ctr"/>
        <c:lblOffset val="100"/>
        <c:noMultiLvlLbl val="0"/>
      </c:catAx>
      <c:valAx>
        <c:axId val="3796042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600" dirty="0"/>
                  <a:t>Millioner</a:t>
                </a:r>
                <a:r>
                  <a:rPr lang="sv-SE" sz="1600" baseline="0" dirty="0"/>
                  <a:t> elsertifikater </a:t>
                </a:r>
                <a:r>
                  <a:rPr lang="sv-SE" sz="1600" dirty="0"/>
                  <a:t>[TWh]</a:t>
                </a:r>
              </a:p>
            </c:rich>
          </c:tx>
          <c:layout>
            <c:manualLayout>
              <c:xMode val="edge"/>
              <c:yMode val="edge"/>
              <c:x val="1.1649859598894247E-2"/>
              <c:y val="0.23766977135038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960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23-4E3D-AF6C-858EC554B8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23-4E3D-AF6C-858EC554B8C7}"/>
              </c:ext>
            </c:extLst>
          </c:dPt>
          <c:dLbls>
            <c:dLbl>
              <c:idx val="0"/>
              <c:layout>
                <c:manualLayout>
                  <c:x val="-0.21688783273038739"/>
                  <c:y val="-0.132683621082932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23-4E3D-AF6C-858EC554B8C7}"/>
                </c:ext>
              </c:extLst>
            </c:dLbl>
            <c:dLbl>
              <c:idx val="1"/>
              <c:layout>
                <c:manualLayout>
                  <c:x val="0.17438213640692848"/>
                  <c:y val="0.147510168151998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3-4E3D-AF6C-858EC554B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'Utstedelse; Figur 6'!$F$4:$F$5</c:f>
              <c:strCache>
                <c:ptCount val="2"/>
                <c:pt idx="0">
                  <c:v>Elsertifikatmålet</c:v>
                </c:pt>
                <c:pt idx="1">
                  <c:v>Overgangsordningen</c:v>
                </c:pt>
              </c:strCache>
            </c:strRef>
          </c:cat>
          <c:val>
            <c:numRef>
              <c:f>'Utstedelse; Figur 6'!$I$4:$I$5</c:f>
              <c:numCache>
                <c:formatCode>0.0</c:formatCode>
                <c:ptCount val="2"/>
                <c:pt idx="0">
                  <c:v>25.643829229000005</c:v>
                </c:pt>
                <c:pt idx="1">
                  <c:v>12.299999999999997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3-4E3D-AF6C-858EC554B8C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3117050751864"/>
          <c:y val="4.1570587663581897E-2"/>
          <c:w val="0.82370631025168106"/>
          <c:h val="0.887157382568755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'Utstedelse; Figur 4 &amp; 5'!$B$15</c:f>
              <c:strCache>
                <c:ptCount val="1"/>
                <c:pt idx="0">
                  <c:v>Forventet normalårsproduksjon i det felles målet [TWh]</c:v>
                </c:pt>
              </c:strCache>
            </c:strRef>
          </c:tx>
          <c:spPr>
            <a:solidFill>
              <a:srgbClr val="C47CC1"/>
            </a:solidFill>
            <a:ln>
              <a:noFill/>
            </a:ln>
            <a:effectLst/>
          </c:spPr>
          <c:invertIfNegative val="0"/>
          <c:cat>
            <c:numRef>
              <c:f>'Utstedelse; Figur 4 &amp; 5'!$C$6:$J$6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'Utstedelse; Figur 4 &amp; 5'!$C$21:$J$21</c:f>
              <c:numCache>
                <c:formatCode>0.00</c:formatCode>
                <c:ptCount val="8"/>
                <c:pt idx="0">
                  <c:v>2.8460000000000001</c:v>
                </c:pt>
                <c:pt idx="1">
                  <c:v>5.3159999999999998</c:v>
                </c:pt>
                <c:pt idx="2">
                  <c:v>8.5709999999999997</c:v>
                </c:pt>
                <c:pt idx="3">
                  <c:v>11.64</c:v>
                </c:pt>
                <c:pt idx="4">
                  <c:v>14.343</c:v>
                </c:pt>
                <c:pt idx="5">
                  <c:v>15.076000000000001</c:v>
                </c:pt>
                <c:pt idx="6">
                  <c:v>19.065000000000001</c:v>
                </c:pt>
                <c:pt idx="7">
                  <c:v>23.902876108610503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6-498E-A7D8-D86A8D72DF16}"/>
            </c:ext>
          </c:extLst>
        </c:ser>
        <c:ser>
          <c:idx val="0"/>
          <c:order val="1"/>
          <c:tx>
            <c:strRef>
              <c:f>'Utstedelse; Figur 4 &amp; 5'!$B$6</c:f>
              <c:strCache>
                <c:ptCount val="1"/>
                <c:pt idx="0">
                  <c:v>Faktisk fornybar elproduksjon basert på utstedte elsertifikater i det felles målet [TWh]</c:v>
                </c:pt>
              </c:strCache>
            </c:strRef>
          </c:tx>
          <c:spPr>
            <a:solidFill>
              <a:srgbClr val="891E82"/>
            </a:solidFill>
            <a:ln>
              <a:noFill/>
            </a:ln>
            <a:effectLst/>
          </c:spPr>
          <c:invertIfNegative val="0"/>
          <c:cat>
            <c:numRef>
              <c:f>'Utstedelse; Figur 4 &amp; 5'!$C$6:$J$6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'Utstedelse; Figur 4 &amp; 5'!$C$12:$J$12</c:f>
              <c:numCache>
                <c:formatCode>0.00</c:formatCode>
                <c:ptCount val="8"/>
                <c:pt idx="0">
                  <c:v>0.74199999999999999</c:v>
                </c:pt>
                <c:pt idx="1">
                  <c:v>4.0679999999999996</c:v>
                </c:pt>
                <c:pt idx="2">
                  <c:v>6.0430000000000001</c:v>
                </c:pt>
                <c:pt idx="3">
                  <c:v>10.661</c:v>
                </c:pt>
                <c:pt idx="4">
                  <c:v>11.708</c:v>
                </c:pt>
                <c:pt idx="5">
                  <c:v>13.808999999999999</c:v>
                </c:pt>
                <c:pt idx="6">
                  <c:v>13.903977999999999</c:v>
                </c:pt>
                <c:pt idx="7">
                  <c:v>17.94695737517366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C6-498E-A7D8-D86A8D72D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8814184"/>
        <c:axId val="379607792"/>
      </c:barChart>
      <c:catAx>
        <c:axId val="37881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9607792"/>
        <c:crosses val="autoZero"/>
        <c:auto val="1"/>
        <c:lblAlgn val="ctr"/>
        <c:lblOffset val="100"/>
        <c:noMultiLvlLbl val="0"/>
      </c:catAx>
      <c:valAx>
        <c:axId val="379607792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400" b="1" i="0" baseline="0">
                    <a:effectLst/>
                  </a:rPr>
                  <a:t>Elproduksjon [TWh]</a:t>
                </a:r>
                <a:endParaRPr lang="sv-SE" sz="1400" b="1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sv-SE" sz="1400" b="1"/>
              </a:p>
            </c:rich>
          </c:tx>
          <c:layout>
            <c:manualLayout>
              <c:xMode val="edge"/>
              <c:yMode val="edge"/>
              <c:x val="1.8562519240800272E-2"/>
              <c:y val="0.24835669024599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88141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7675875759013"/>
          <c:y val="2.8779637613249007E-2"/>
          <c:w val="0.8452388325710094"/>
          <c:h val="0.901867478707348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'Utstedelse; Figur 4 &amp; 5'!$B$15</c:f>
              <c:strCache>
                <c:ptCount val="1"/>
                <c:pt idx="0">
                  <c:v>Forventet normalårsproduksjon i det felles målet [TWh]</c:v>
                </c:pt>
              </c:strCache>
            </c:strRef>
          </c:tx>
          <c:spPr>
            <a:solidFill>
              <a:srgbClr val="C47CC1"/>
            </a:solidFill>
            <a:ln>
              <a:noFill/>
            </a:ln>
            <a:effectLst/>
          </c:spPr>
          <c:invertIfNegative val="0"/>
          <c:cat>
            <c:numRef>
              <c:f>'Utstedelse; Figur 4 &amp; 5'!$K$6:$R$6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'Utstedelse; Figur 4 &amp; 5'!$K$21:$R$21</c:f>
              <c:numCache>
                <c:formatCode>0.00</c:formatCode>
                <c:ptCount val="8"/>
                <c:pt idx="0">
                  <c:v>0.35799999999999998</c:v>
                </c:pt>
                <c:pt idx="1">
                  <c:v>0.92</c:v>
                </c:pt>
                <c:pt idx="2">
                  <c:v>1.7410000000000001</c:v>
                </c:pt>
                <c:pt idx="3">
                  <c:v>2.2519999999999998</c:v>
                </c:pt>
                <c:pt idx="4">
                  <c:v>3.4350000000000001</c:v>
                </c:pt>
                <c:pt idx="5">
                  <c:v>5.2320000000000002</c:v>
                </c:pt>
                <c:pt idx="6">
                  <c:v>7.7439999999999998</c:v>
                </c:pt>
                <c:pt idx="7">
                  <c:v>10.467577724549999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5-471E-AC12-0DE628955D50}"/>
            </c:ext>
          </c:extLst>
        </c:ser>
        <c:ser>
          <c:idx val="0"/>
          <c:order val="1"/>
          <c:tx>
            <c:strRef>
              <c:f>'Utstedelse; Figur 4 &amp; 5'!$B$6</c:f>
              <c:strCache>
                <c:ptCount val="1"/>
                <c:pt idx="0">
                  <c:v>Faktisk fornybar elproduksjon basert på utstedte elsertifikater i det felles målet [TWh]</c:v>
                </c:pt>
              </c:strCache>
            </c:strRef>
          </c:tx>
          <c:spPr>
            <a:solidFill>
              <a:srgbClr val="891E82"/>
            </a:solidFill>
            <a:ln>
              <a:noFill/>
            </a:ln>
            <a:effectLst/>
          </c:spPr>
          <c:invertIfNegative val="0"/>
          <c:cat>
            <c:numRef>
              <c:f>'Utstedelse; Figur 4 &amp; 5'!$K$6:$R$6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'Utstedelse; Figur 4 &amp; 5'!$K$12:$R$12</c:f>
              <c:numCache>
                <c:formatCode>0.00</c:formatCode>
                <c:ptCount val="8"/>
                <c:pt idx="0">
                  <c:v>4.2000000000000003E-2</c:v>
                </c:pt>
                <c:pt idx="1">
                  <c:v>0.436</c:v>
                </c:pt>
                <c:pt idx="2">
                  <c:v>0.93400000000000005</c:v>
                </c:pt>
                <c:pt idx="3">
                  <c:v>2.0550000000000002</c:v>
                </c:pt>
                <c:pt idx="4">
                  <c:v>2.411</c:v>
                </c:pt>
                <c:pt idx="5">
                  <c:v>3.8119999999999998</c:v>
                </c:pt>
                <c:pt idx="6">
                  <c:v>5.6360771599999895</c:v>
                </c:pt>
                <c:pt idx="7">
                  <c:v>7.6962876139999903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55-471E-AC12-0DE628955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8814184"/>
        <c:axId val="379607792"/>
      </c:barChart>
      <c:catAx>
        <c:axId val="37881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9607792"/>
        <c:crosses val="autoZero"/>
        <c:auto val="1"/>
        <c:lblAlgn val="ctr"/>
        <c:lblOffset val="100"/>
        <c:noMultiLvlLbl val="0"/>
      </c:catAx>
      <c:valAx>
        <c:axId val="37960779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88141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12460117005511E-2"/>
          <c:y val="3.0695525001142566E-2"/>
          <c:w val="0.88505742425611655"/>
          <c:h val="0.80489994621142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'Utstedelse; Tabell 11 - 14'!$Q$11</c:f>
              <c:strCache>
                <c:ptCount val="1"/>
                <c:pt idx="0">
                  <c:v>Planlagt utbygging (12,1 TWh)</c:v>
                </c:pt>
              </c:strCache>
            </c:strRef>
          </c:tx>
          <c:spPr>
            <a:solidFill>
              <a:srgbClr val="D091CD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47C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37-4A6E-8A62-9371698F2D55}"/>
              </c:ext>
            </c:extLst>
          </c:dPt>
          <c:cat>
            <c:strRef>
              <c:f>'Utstedelse; Tabell 11 - 14'!$P$12:$P$15</c:f>
              <c:strCache>
                <c:ptCount val="4"/>
                <c:pt idx="0">
                  <c:v>Bio</c:v>
                </c:pt>
                <c:pt idx="1">
                  <c:v>Sol</c:v>
                </c:pt>
                <c:pt idx="2">
                  <c:v>Vann</c:v>
                </c:pt>
                <c:pt idx="3">
                  <c:v>Vind</c:v>
                </c:pt>
              </c:strCache>
            </c:strRef>
          </c:cat>
          <c:val>
            <c:numRef>
              <c:f>'Utstedelse; Tabell 11 - 14'!$Q$12:$Q$15</c:f>
              <c:numCache>
                <c:formatCode>General</c:formatCode>
                <c:ptCount val="4"/>
                <c:pt idx="0">
                  <c:v>668</c:v>
                </c:pt>
                <c:pt idx="1">
                  <c:v>8</c:v>
                </c:pt>
                <c:pt idx="2">
                  <c:v>1220</c:v>
                </c:pt>
                <c:pt idx="3">
                  <c:v>10226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7-4A6E-8A62-9371698F2D55}"/>
            </c:ext>
          </c:extLst>
        </c:ser>
        <c:ser>
          <c:idx val="1"/>
          <c:order val="1"/>
          <c:tx>
            <c:strRef>
              <c:f>'Utstedelse; Tabell 11 - 14'!$R$11</c:f>
              <c:strCache>
                <c:ptCount val="1"/>
                <c:pt idx="0">
                  <c:v>Faktisk utbygging (7,5 TWh)</c:v>
                </c:pt>
              </c:strCache>
            </c:strRef>
          </c:tx>
          <c:spPr>
            <a:solidFill>
              <a:srgbClr val="821E82"/>
            </a:solidFill>
            <a:ln>
              <a:noFill/>
            </a:ln>
            <a:effectLst/>
          </c:spPr>
          <c:invertIfNegative val="0"/>
          <c:cat>
            <c:strRef>
              <c:f>'Utstedelse; Tabell 11 - 14'!$P$12:$P$15</c:f>
              <c:strCache>
                <c:ptCount val="4"/>
                <c:pt idx="0">
                  <c:v>Bio</c:v>
                </c:pt>
                <c:pt idx="1">
                  <c:v>Sol</c:v>
                </c:pt>
                <c:pt idx="2">
                  <c:v>Vann</c:v>
                </c:pt>
                <c:pt idx="3">
                  <c:v>Vind</c:v>
                </c:pt>
              </c:strCache>
            </c:strRef>
          </c:cat>
          <c:val>
            <c:numRef>
              <c:f>'Utstedelse; Tabell 11 - 14'!$R$12:$R$15</c:f>
              <c:numCache>
                <c:formatCode>#,##0</c:formatCode>
                <c:ptCount val="4"/>
                <c:pt idx="0">
                  <c:v>503.9686442301545</c:v>
                </c:pt>
                <c:pt idx="1">
                  <c:v>121.76005160059765</c:v>
                </c:pt>
                <c:pt idx="2">
                  <c:v>1007.7694459895383</c:v>
                </c:pt>
                <c:pt idx="3">
                  <c:v>5928.9556913402121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37-4A6E-8A62-9371698F2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411584"/>
        <c:axId val="1700916304"/>
      </c:barChart>
      <c:catAx>
        <c:axId val="22141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0916304"/>
        <c:crosses val="autoZero"/>
        <c:auto val="1"/>
        <c:lblAlgn val="ctr"/>
        <c:lblOffset val="100"/>
        <c:noMultiLvlLbl val="0"/>
      </c:catAx>
      <c:valAx>
        <c:axId val="170091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/>
                  <a:t>Normalårsproduksjon (GWh)</a:t>
                </a:r>
              </a:p>
            </c:rich>
          </c:tx>
          <c:layout>
            <c:manualLayout>
              <c:xMode val="edge"/>
              <c:yMode val="edge"/>
              <c:x val="1.6107023958490681E-2"/>
              <c:y val="0.21839569410118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2141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98395577299956"/>
          <c:y val="0.92290545338850449"/>
          <c:w val="0.68203208845400087"/>
          <c:h val="5.1980026156015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16007840558E-2"/>
          <c:y val="3.023323959658427E-2"/>
          <c:w val="0.89013984371874777"/>
          <c:h val="0.79292568163294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'Utstedelse; Tabell 11 - 14'!$Q$36</c:f>
              <c:strCache>
                <c:ptCount val="1"/>
                <c:pt idx="0">
                  <c:v>Sverige (2158 GWh)</c:v>
                </c:pt>
              </c:strCache>
            </c:strRef>
          </c:tx>
          <c:spPr>
            <a:solidFill>
              <a:srgbClr val="C47CC1"/>
            </a:solidFill>
            <a:ln>
              <a:noFill/>
            </a:ln>
            <a:effectLst/>
          </c:spPr>
          <c:invertIfNegative val="0"/>
          <c:cat>
            <c:strRef>
              <c:f>'Utstedelse; Tabell 11 - 14'!$P$37:$P$40</c:f>
              <c:strCache>
                <c:ptCount val="4"/>
                <c:pt idx="0">
                  <c:v>Bio</c:v>
                </c:pt>
                <c:pt idx="1">
                  <c:v>Sol</c:v>
                </c:pt>
                <c:pt idx="2">
                  <c:v>Vann</c:v>
                </c:pt>
                <c:pt idx="3">
                  <c:v>Vind</c:v>
                </c:pt>
              </c:strCache>
            </c:strRef>
          </c:cat>
          <c:val>
            <c:numRef>
              <c:f>'Utstedelse; Tabell 11 - 14'!$Q$37:$Q$40</c:f>
              <c:numCache>
                <c:formatCode>#,##0</c:formatCode>
                <c:ptCount val="4"/>
                <c:pt idx="0">
                  <c:v>27.031355769845504</c:v>
                </c:pt>
                <c:pt idx="1">
                  <c:v>24.829104399402354</c:v>
                </c:pt>
                <c:pt idx="2">
                  <c:v>2.5211225604609808</c:v>
                </c:pt>
                <c:pt idx="3">
                  <c:v>2103.7423086597883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6-411A-AB45-3654456595B8}"/>
            </c:ext>
          </c:extLst>
        </c:ser>
        <c:ser>
          <c:idx val="1"/>
          <c:order val="1"/>
          <c:tx>
            <c:strRef>
              <c:f>'Utstedelse; Tabell 11 - 14'!$R$36</c:f>
              <c:strCache>
                <c:ptCount val="1"/>
                <c:pt idx="0">
                  <c:v>Norge (280 GWh)</c:v>
                </c:pt>
              </c:strCache>
            </c:strRef>
          </c:tx>
          <c:spPr>
            <a:solidFill>
              <a:srgbClr val="821E82"/>
            </a:solidFill>
            <a:ln>
              <a:noFill/>
            </a:ln>
            <a:effectLst/>
          </c:spPr>
          <c:invertIfNegative val="0"/>
          <c:cat>
            <c:strRef>
              <c:f>'Utstedelse; Tabell 11 - 14'!$P$37:$P$40</c:f>
              <c:strCache>
                <c:ptCount val="4"/>
                <c:pt idx="0">
                  <c:v>Bio</c:v>
                </c:pt>
                <c:pt idx="1">
                  <c:v>Sol</c:v>
                </c:pt>
                <c:pt idx="2">
                  <c:v>Vann</c:v>
                </c:pt>
                <c:pt idx="3">
                  <c:v>Vind</c:v>
                </c:pt>
              </c:strCache>
            </c:strRef>
          </c:cat>
          <c:val>
            <c:numRef>
              <c:f>'Utstedelse; Tabell 11 - 14'!$R$37:$R$40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0.4108439999999991</c:v>
                </c:pt>
                <c:pt idx="2">
                  <c:v>142.70943145000092</c:v>
                </c:pt>
                <c:pt idx="3">
                  <c:v>137.30199999999968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6-411A-AB45-365445659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735920"/>
        <c:axId val="743994944"/>
      </c:barChart>
      <c:catAx>
        <c:axId val="7347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3994944"/>
        <c:crosses val="autoZero"/>
        <c:auto val="1"/>
        <c:lblAlgn val="ctr"/>
        <c:lblOffset val="100"/>
        <c:noMultiLvlLbl val="0"/>
      </c:catAx>
      <c:valAx>
        <c:axId val="743994944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b="1"/>
                  <a:t>Normalårsproduksjon (GWh)</a:t>
                </a:r>
              </a:p>
            </c:rich>
          </c:tx>
          <c:layout>
            <c:manualLayout>
              <c:xMode val="edge"/>
              <c:yMode val="edge"/>
              <c:x val="1.1546276280441777E-2"/>
              <c:y val="0.227692651959360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473592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24624090130047"/>
          <c:y val="0.91739941334097419"/>
          <c:w val="0.41950751819739901"/>
          <c:h val="4.9618870735479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12455782714867E-2"/>
          <c:y val="6.6491702456833293E-2"/>
          <c:w val="0.92567638073594394"/>
          <c:h val="0.70724173963976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'G:\Systemanalys\Elcertifikat och ursprungsgarantier\Statistik\Internt nyhetsbrev\2020 1kv\[Figurer internt nyhetsbrev kv 1 2020.xlsx]Byggnation'!$B$1</c:f>
              <c:strCache>
                <c:ptCount val="1"/>
                <c:pt idx="0">
                  <c:v>Støttelinje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[1]Byggnation!$A$2:$A$20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[1]Byggnation!$B$2:$B$12</c:f>
              <c:numCache>
                <c:formatCode>General</c:formatCode>
                <c:ptCount val="11"/>
                <c:pt idx="0">
                  <c:v>0</c:v>
                </c:pt>
                <c:pt idx="1">
                  <c:v>3.2050000000000001</c:v>
                </c:pt>
                <c:pt idx="2">
                  <c:v>6.2360000000000007</c:v>
                </c:pt>
                <c:pt idx="3">
                  <c:v>10.260000000000002</c:v>
                </c:pt>
                <c:pt idx="4">
                  <c:v>13.907000000000002</c:v>
                </c:pt>
                <c:pt idx="5">
                  <c:v>17.777000000000001</c:v>
                </c:pt>
                <c:pt idx="6">
                  <c:v>20.309200000000001</c:v>
                </c:pt>
                <c:pt idx="7">
                  <c:v>26.810200000000002</c:v>
                </c:pt>
                <c:pt idx="8">
                  <c:v>34.437200000000004</c:v>
                </c:pt>
                <c:pt idx="9">
                  <c:v>48.266200000000005</c:v>
                </c:pt>
                <c:pt idx="10">
                  <c:v>59.949200000000005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3E-4603-9767-5C3AB9AC806D}"/>
            </c:ext>
          </c:extLst>
        </c:ser>
        <c:ser>
          <c:idx val="4"/>
          <c:order val="1"/>
          <c:tx>
            <c:strRef>
              <c:f>'G:\Systemanalys\Elcertifikat och ursprungsgarantier\Statistik\Internt nyhetsbrev\2020 1kv\[Figurer internt nyhetsbrev kv 1 2020.xlsx]Byggnation'!$D$1</c:f>
              <c:strCache>
                <c:ptCount val="1"/>
                <c:pt idx="0">
                  <c:v>Sverige, godkänt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[1]Byggnation!$A$2:$A$20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[1]Byggnation!$D$2:$D$12</c:f>
              <c:numCache>
                <c:formatCode>General</c:formatCode>
                <c:ptCount val="11"/>
                <c:pt idx="0">
                  <c:v>2.847</c:v>
                </c:pt>
                <c:pt idx="1">
                  <c:v>2.464</c:v>
                </c:pt>
                <c:pt idx="2">
                  <c:v>3.26</c:v>
                </c:pt>
                <c:pt idx="3">
                  <c:v>3.0690000000000008</c:v>
                </c:pt>
                <c:pt idx="4">
                  <c:v>2.702</c:v>
                </c:pt>
                <c:pt idx="5">
                  <c:v>0.73399999999999999</c:v>
                </c:pt>
                <c:pt idx="6">
                  <c:v>3.9889999999999999</c:v>
                </c:pt>
                <c:pt idx="7">
                  <c:v>4.8380000000000001</c:v>
                </c:pt>
                <c:pt idx="8">
                  <c:v>2.1579999999999999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3E-4603-9767-5C3AB9AC806D}"/>
            </c:ext>
          </c:extLst>
        </c:ser>
        <c:ser>
          <c:idx val="1"/>
          <c:order val="2"/>
          <c:tx>
            <c:strRef>
              <c:f>'G:\Systemanalys\Elcertifikat och ursprungsgarantier\Statistik\Internt nyhetsbrev\2020 1kv\[Figurer internt nyhetsbrev kv 1 2020.xlsx]Byggnation'!$C$1</c:f>
              <c:strCache>
                <c:ptCount val="1"/>
                <c:pt idx="0">
                  <c:v>Norge, godkänt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[1]Byggnation!$A$2:$A$20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[1]Byggnation!$C$2:$C$12</c:f>
              <c:numCache>
                <c:formatCode>General</c:formatCode>
                <c:ptCount val="11"/>
                <c:pt idx="0">
                  <c:v>0.35799999999999998</c:v>
                </c:pt>
                <c:pt idx="1">
                  <c:v>0.56700000000000006</c:v>
                </c:pt>
                <c:pt idx="2">
                  <c:v>0.76400000000000001</c:v>
                </c:pt>
                <c:pt idx="3">
                  <c:v>0.57799999999999985</c:v>
                </c:pt>
                <c:pt idx="4">
                  <c:v>1.1680000000000001</c:v>
                </c:pt>
                <c:pt idx="5">
                  <c:v>1.7982</c:v>
                </c:pt>
                <c:pt idx="6">
                  <c:v>2.512</c:v>
                </c:pt>
                <c:pt idx="7">
                  <c:v>2.7890000000000001</c:v>
                </c:pt>
                <c:pt idx="8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3E-4603-9767-5C3AB9AC806D}"/>
            </c:ext>
          </c:extLst>
        </c:ser>
        <c:ser>
          <c:idx val="5"/>
          <c:order val="3"/>
          <c:tx>
            <c:strRef>
              <c:f>'G:\Systemanalys\Elcertifikat och ursprungsgarantier\Statistik\Internt nyhetsbrev\2020 1kv\[Figurer internt nyhetsbrev kv 1 2020.xlsx]Byggnation'!$F$1</c:f>
              <c:strCache>
                <c:ptCount val="1"/>
                <c:pt idx="0">
                  <c:v>Sverige, under byggnation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[1]Byggnation!$A$2:$A$20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[1]Byggnation!$F$2:$F$12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4.8659999999999997</c:v>
                </c:pt>
                <c:pt idx="9">
                  <c:v>8.3439999999999994</c:v>
                </c:pt>
                <c:pt idx="10">
                  <c:v>1.099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3E-4603-9767-5C3AB9AC806D}"/>
            </c:ext>
          </c:extLst>
        </c:ser>
        <c:ser>
          <c:idx val="2"/>
          <c:order val="4"/>
          <c:tx>
            <c:strRef>
              <c:f>'G:\Systemanalys\Elcertifikat och ursprungsgarantier\Statistik\Internt nyhetsbrev\2020 1kv\[Figurer internt nyhetsbrev kv 1 2020.xlsx]Byggnation'!$E$1</c:f>
              <c:strCache>
                <c:ptCount val="1"/>
                <c:pt idx="0">
                  <c:v>Norge, under byggnation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[1]Byggnation!$A$2:$A$20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[1]Byggnation!$E$2:$E$12</c:f>
              <c:numCache>
                <c:formatCode>General</c:formatCode>
                <c:ptCount val="11"/>
                <c:pt idx="7">
                  <c:v>0</c:v>
                </c:pt>
                <c:pt idx="8">
                  <c:v>6.5910000000000002</c:v>
                </c:pt>
                <c:pt idx="9">
                  <c:v>3.339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3E-4603-9767-5C3AB9AC8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8345536"/>
        <c:axId val="818346320"/>
      </c:barChart>
      <c:lineChart>
        <c:grouping val="standard"/>
        <c:varyColors val="0"/>
        <c:ser>
          <c:idx val="7"/>
          <c:order val="5"/>
          <c:tx>
            <c:strRef>
              <c:f>'G:\Systemanalys\Elcertifikat och ursprungsgarantier\Statistik\Internt nyhetsbrev\2020 1kv\[Figurer internt nyhetsbrev kv 1 2020.xlsx]Byggnation'!$H$1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1.5802487460991655E-2"/>
                  <c:y val="-2.1027237072112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E-4603-9767-5C3AB9AC806D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[1]Byggnation!$A$2:$A$20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[1]Byggnation!$H$2:$H$12</c:f>
              <c:numCache>
                <c:formatCode>General</c:formatCode>
                <c:ptCount val="11"/>
                <c:pt idx="0">
                  <c:v>3.2050000000000001</c:v>
                </c:pt>
                <c:pt idx="1">
                  <c:v>6.2360000000000007</c:v>
                </c:pt>
                <c:pt idx="2">
                  <c:v>10.260000000000002</c:v>
                </c:pt>
                <c:pt idx="3">
                  <c:v>13.907000000000002</c:v>
                </c:pt>
                <c:pt idx="4">
                  <c:v>17.777000000000001</c:v>
                </c:pt>
                <c:pt idx="5">
                  <c:v>20.309200000000001</c:v>
                </c:pt>
                <c:pt idx="6">
                  <c:v>26.810200000000002</c:v>
                </c:pt>
                <c:pt idx="7">
                  <c:v>34.437200000000004</c:v>
                </c:pt>
                <c:pt idx="8">
                  <c:v>48.266200000000005</c:v>
                </c:pt>
                <c:pt idx="9">
                  <c:v>59.949200000000005</c:v>
                </c:pt>
                <c:pt idx="10">
                  <c:v>61.048200000000001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C3E-4603-9767-5C3AB9AC806D}"/>
            </c:ext>
          </c:extLst>
        </c:ser>
        <c:ser>
          <c:idx val="3"/>
          <c:order val="6"/>
          <c:tx>
            <c:strRef>
              <c:f>'G:\Systemanalys\Elcertifikat och ursprungsgarantier\Statistik\Internt nyhetsbrev\2020 1kv\[Figurer internt nyhetsbrev kv 1 2020.xlsx]Byggnation'!$I$1</c:f>
              <c:strCache>
                <c:ptCount val="1"/>
                <c:pt idx="0">
                  <c:v>Gemensamt mål + Svensk ambitionsökning 46,4TWh</c:v>
                </c:pt>
              </c:strCache>
            </c:strRef>
          </c:tx>
          <c:spPr>
            <a:ln w="25400" cap="rnd">
              <a:solidFill>
                <a:schemeClr val="accent1">
                  <a:alpha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[1]Byggnation!$A$2:$A$20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[1]Byggnation!$I$2:$I$20</c:f>
              <c:numCache>
                <c:formatCode>General</c:formatCode>
                <c:ptCount val="19"/>
                <c:pt idx="0">
                  <c:v>46.4</c:v>
                </c:pt>
                <c:pt idx="1">
                  <c:v>46.4</c:v>
                </c:pt>
                <c:pt idx="2">
                  <c:v>46.4</c:v>
                </c:pt>
                <c:pt idx="3">
                  <c:v>46.4</c:v>
                </c:pt>
                <c:pt idx="4">
                  <c:v>46.4</c:v>
                </c:pt>
                <c:pt idx="5">
                  <c:v>46.4</c:v>
                </c:pt>
                <c:pt idx="6">
                  <c:v>46.4</c:v>
                </c:pt>
                <c:pt idx="7">
                  <c:v>46.4</c:v>
                </c:pt>
                <c:pt idx="8">
                  <c:v>46.4</c:v>
                </c:pt>
                <c:pt idx="9">
                  <c:v>46.4</c:v>
                </c:pt>
                <c:pt idx="10">
                  <c:v>46.4</c:v>
                </c:pt>
                <c:pt idx="11">
                  <c:v>46.4</c:v>
                </c:pt>
                <c:pt idx="12">
                  <c:v>46.4</c:v>
                </c:pt>
                <c:pt idx="13">
                  <c:v>46.4</c:v>
                </c:pt>
                <c:pt idx="14">
                  <c:v>46.4</c:v>
                </c:pt>
                <c:pt idx="15">
                  <c:v>46.4</c:v>
                </c:pt>
                <c:pt idx="16">
                  <c:v>46.4</c:v>
                </c:pt>
                <c:pt idx="17">
                  <c:v>46.4</c:v>
                </c:pt>
                <c:pt idx="18">
                  <c:v>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C3E-4603-9767-5C3AB9AC806D}"/>
            </c:ext>
          </c:extLst>
        </c:ser>
        <c:ser>
          <c:idx val="6"/>
          <c:order val="7"/>
          <c:tx>
            <c:v>Annulleringsbana</c:v>
          </c:tx>
          <c:spPr>
            <a:ln w="254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[1]Byggnation!$K$2:$K$20</c:f>
              <c:numCache>
                <c:formatCode>General</c:formatCode>
                <c:ptCount val="19"/>
                <c:pt idx="0">
                  <c:v>2.9333333333333331</c:v>
                </c:pt>
                <c:pt idx="1">
                  <c:v>5.8666666666666663</c:v>
                </c:pt>
                <c:pt idx="2">
                  <c:v>8.7999999999999989</c:v>
                </c:pt>
                <c:pt idx="3">
                  <c:v>11.733333333333333</c:v>
                </c:pt>
                <c:pt idx="4">
                  <c:v>15.066666666666666</c:v>
                </c:pt>
                <c:pt idx="5">
                  <c:v>18.399999999999999</c:v>
                </c:pt>
                <c:pt idx="6">
                  <c:v>21.733333333333331</c:v>
                </c:pt>
                <c:pt idx="7">
                  <c:v>25.066666666666663</c:v>
                </c:pt>
                <c:pt idx="8">
                  <c:v>28.399999999999995</c:v>
                </c:pt>
                <c:pt idx="9">
                  <c:v>28.399999999999995</c:v>
                </c:pt>
                <c:pt idx="10">
                  <c:v>30.399999999999995</c:v>
                </c:pt>
                <c:pt idx="11">
                  <c:v>32.399999999999991</c:v>
                </c:pt>
                <c:pt idx="12">
                  <c:v>34.399999999999991</c:v>
                </c:pt>
                <c:pt idx="13">
                  <c:v>36.399999999999991</c:v>
                </c:pt>
                <c:pt idx="14">
                  <c:v>38.399999999999991</c:v>
                </c:pt>
                <c:pt idx="15">
                  <c:v>40.399999999999991</c:v>
                </c:pt>
                <c:pt idx="16">
                  <c:v>42.399999999999991</c:v>
                </c:pt>
                <c:pt idx="17">
                  <c:v>44.399999999999991</c:v>
                </c:pt>
                <c:pt idx="18">
                  <c:v>46.399999999999991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3E-4603-9767-5C3AB9AC8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345536"/>
        <c:axId val="818346320"/>
      </c:lineChart>
      <c:catAx>
        <c:axId val="81834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8346320"/>
        <c:crosses val="autoZero"/>
        <c:auto val="1"/>
        <c:lblAlgn val="ctr"/>
        <c:lblOffset val="100"/>
        <c:noMultiLvlLbl val="0"/>
      </c:catAx>
      <c:valAx>
        <c:axId val="81834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834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948568836096676E-2"/>
          <c:y val="0.84200820017755829"/>
          <c:w val="0.90062493100171581"/>
          <c:h val="0.15716055052201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49781277340333"/>
          <c:y val="5.0925925925925923E-2"/>
          <c:w val="0.83894663167104111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'Annullering; Figur 7'!$A$5</c:f>
              <c:strCache>
                <c:ptCount val="1"/>
                <c:pt idx="0">
                  <c:v>Antagits i kvotkurvan</c:v>
                </c:pt>
              </c:strCache>
            </c:strRef>
          </c:tx>
          <c:spPr>
            <a:solidFill>
              <a:srgbClr val="821E82"/>
            </a:solidFill>
            <a:ln>
              <a:noFill/>
            </a:ln>
            <a:effectLst/>
          </c:spPr>
          <c:invertIfNegative val="0"/>
          <c:cat>
            <c:strRef>
              <c:f>'Annullering; Figur 7'!$B$4:$C$4</c:f>
              <c:strCache>
                <c:ptCount val="2"/>
                <c:pt idx="0">
                  <c:v>Norge</c:v>
                </c:pt>
                <c:pt idx="1">
                  <c:v>Sverige</c:v>
                </c:pt>
              </c:strCache>
            </c:strRef>
          </c:cat>
          <c:val>
            <c:numRef>
              <c:f>'Annullering; Figur 7'!$B$5:$C$5</c:f>
              <c:numCache>
                <c:formatCode>0.0</c:formatCode>
                <c:ptCount val="2"/>
                <c:pt idx="0">
                  <c:v>14.727266989000038</c:v>
                </c:pt>
                <c:pt idx="1">
                  <c:v>27.664000000000001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3-4972-9FEC-7D9DD81F1D4C}"/>
            </c:ext>
          </c:extLst>
        </c:ser>
        <c:ser>
          <c:idx val="1"/>
          <c:order val="1"/>
          <c:tx>
            <c:strRef>
              <c:f>'Annullering; Figur 7'!$A$6</c:f>
              <c:strCache>
                <c:ptCount val="1"/>
                <c:pt idx="0">
                  <c:v>Faktisk annullering</c:v>
                </c:pt>
              </c:strCache>
            </c:strRef>
          </c:tx>
          <c:spPr>
            <a:solidFill>
              <a:srgbClr val="AC56A8"/>
            </a:solidFill>
            <a:ln>
              <a:noFill/>
            </a:ln>
            <a:effectLst/>
          </c:spPr>
          <c:invertIfNegative val="0"/>
          <c:cat>
            <c:strRef>
              <c:f>'Annullering; Figur 7'!$B$4:$C$4</c:f>
              <c:strCache>
                <c:ptCount val="2"/>
                <c:pt idx="0">
                  <c:v>Norge</c:v>
                </c:pt>
                <c:pt idx="1">
                  <c:v>Sverige</c:v>
                </c:pt>
              </c:strCache>
            </c:strRef>
          </c:cat>
          <c:val>
            <c:numRef>
              <c:f>'Annullering; Figur 7'!$B$6:$C$6</c:f>
              <c:numCache>
                <c:formatCode>0.0</c:formatCode>
                <c:ptCount val="2"/>
                <c:pt idx="0">
                  <c:v>14.033704</c:v>
                </c:pt>
                <c:pt idx="1">
                  <c:v>27.891878999999999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3-4972-9FEC-7D9DD81F1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6354872"/>
        <c:axId val="537025944"/>
      </c:barChart>
      <c:catAx>
        <c:axId val="54635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37025944"/>
        <c:crosses val="autoZero"/>
        <c:auto val="1"/>
        <c:lblAlgn val="ctr"/>
        <c:lblOffset val="100"/>
        <c:noMultiLvlLbl val="0"/>
      </c:catAx>
      <c:valAx>
        <c:axId val="53702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 b="0" i="0" baseline="0">
                    <a:effectLst/>
                  </a:rPr>
                  <a:t>Miljoner elcertifikat [TWh] </a:t>
                </a:r>
                <a:endParaRPr lang="sv-SE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2.7777777777777779E-3"/>
              <c:y val="0.13138086905803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635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10396240472461"/>
          <c:y val="0.90921821081468557"/>
          <c:w val="0.61179187677765556"/>
          <c:h val="9.0781789185314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0.84004</cdr:x>
      <cdr:y>0.3448</cdr:y>
    </cdr:from>
    <cdr:to>
      <cdr:x>0.9576</cdr:x>
      <cdr:y>0.41146</cdr:y>
    </cdr:to>
    <cdr:sp macro="" textlink="">
      <cdr:nvSpPr>
        <cdr:cNvPr id="3" name="TekstSylinder 1"/>
        <cdr:cNvSpPr txBox="1"/>
      </cdr:nvSpPr>
      <cdr:spPr>
        <a:xfrm xmlns:a="http://schemas.openxmlformats.org/drawingml/2006/main">
          <a:off x="9457687" y="1714378"/>
          <a:ext cx="1323555" cy="3314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400" b="1" dirty="0"/>
            <a:t> 28,4 </a:t>
          </a:r>
          <a:r>
            <a:rPr lang="nb-NO" sz="1600" b="1" dirty="0" err="1"/>
            <a:t>TWh</a:t>
          </a:r>
          <a:endParaRPr lang="nb-NO" sz="1400" b="1" dirty="0"/>
        </a:p>
      </cdr:txBody>
    </cdr:sp>
  </cdr:relSizeAnchor>
  <cdr:relSizeAnchor xmlns:cdr="http://schemas.openxmlformats.org/drawingml/2006/chartDrawing">
    <cdr:from>
      <cdr:x>0.83954</cdr:x>
      <cdr:y>0.09136</cdr:y>
    </cdr:from>
    <cdr:to>
      <cdr:x>0.9576</cdr:x>
      <cdr:y>0.159</cdr:y>
    </cdr:to>
    <cdr:sp macro="" textlink="">
      <cdr:nvSpPr>
        <cdr:cNvPr id="4" name="TekstSylinder 1"/>
        <cdr:cNvSpPr txBox="1"/>
      </cdr:nvSpPr>
      <cdr:spPr>
        <a:xfrm xmlns:a="http://schemas.openxmlformats.org/drawingml/2006/main">
          <a:off x="9452058" y="454226"/>
          <a:ext cx="1329184" cy="336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600" b="1" dirty="0"/>
            <a:t> 46,4 </a:t>
          </a:r>
          <a:r>
            <a:rPr lang="nb-NO" sz="1600" b="1" dirty="0" err="1"/>
            <a:t>TWh</a:t>
          </a:r>
          <a:endParaRPr lang="nb-NO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0B42-2C65-B646-8BE7-25E9950B95D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308C-0B90-E94A-915F-BE14F9D99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6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85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91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7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23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57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9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3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8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6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0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4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7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308C-0B90-E94A-915F-BE14F9D990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3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1404000" tIns="720000" rIns="21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5"/>
          </p:nvPr>
        </p:nvSpPr>
        <p:spPr>
          <a:xfrm>
            <a:off x="0" y="406800"/>
            <a:ext cx="8604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, grå 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0" y="2636838"/>
            <a:ext cx="12192001" cy="4221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676445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 userDrawn="1">
          <p15:clr>
            <a:srgbClr val="FBAE40"/>
          </p15:clr>
        </p15:guide>
        <p15:guide id="2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- grå 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å bakgrunn"/>
          <p:cNvSpPr/>
          <p:nvPr userDrawn="1"/>
        </p:nvSpPr>
        <p:spPr>
          <a:xfrm>
            <a:off x="7859713" y="0"/>
            <a:ext cx="43322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ssholder for diagram 5"/>
          <p:cNvSpPr>
            <a:spLocks noGrp="1"/>
          </p:cNvSpPr>
          <p:nvPr>
            <p:ph type="chart" sz="quarter" idx="11" hasCustomPrompt="1"/>
          </p:nvPr>
        </p:nvSpPr>
        <p:spPr>
          <a:xfrm>
            <a:off x="8237036" y="75397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0" name="Plassholder fo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8237036" y="2733173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1" name="Plassholder fo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8237036" y="4712368"/>
            <a:ext cx="2655553" cy="1941095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12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577850" y="2733173"/>
            <a:ext cx="6945313" cy="3731127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37340" y="587553"/>
            <a:ext cx="64858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5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9131" y="2270352"/>
            <a:ext cx="7946607" cy="514115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800" spc="-30" baseline="0">
                <a:solidFill>
                  <a:schemeClr val="bg1"/>
                </a:solidFill>
              </a:defRPr>
            </a:lvl1pPr>
            <a:lvl2pPr marL="0" indent="0">
              <a:buFont typeface="Arial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Klikk for å legge til sitat</a:t>
            </a:r>
          </a:p>
        </p:txBody>
      </p:sp>
    </p:spTree>
    <p:extLst>
      <p:ext uri="{BB962C8B-B14F-4D97-AF65-F5344CB8AC3E}">
        <p14:creationId xmlns:p14="http://schemas.microsoft.com/office/powerpoint/2010/main" val="169133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568173"/>
            <a:ext cx="2959330" cy="585756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ppslag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57778" y="568172"/>
            <a:ext cx="3923931" cy="5770484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720000" bIns="46800" anchor="t" anchorCtr="0"/>
          <a:lstStyle>
            <a:lvl1pPr marL="0" indent="0" algn="l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935288" y="4276166"/>
            <a:ext cx="2959330" cy="214957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029332" y="568172"/>
            <a:ext cx="3650245" cy="2436285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ctr" anchorCtr="1"/>
          <a:lstStyle>
            <a:lvl1pPr marL="0" indent="0" algn="ctr">
              <a:buFont typeface="Arial" charset="0"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endParaRPr lang="en-GB" dirty="0"/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935287" y="3101545"/>
            <a:ext cx="3846022" cy="10373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1000"/>
              </a:lnSpc>
              <a:buFont typeface="Arial" charset="0"/>
              <a:buNone/>
              <a:defRPr lang="nb-NO" sz="15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dirty="0">
                <a:effectLst/>
                <a:latin typeface="Gill Sans" charset="0"/>
              </a:rPr>
              <a:t>Klikk for å skrive bildetekst</a:t>
            </a:r>
          </a:p>
        </p:txBody>
      </p:sp>
    </p:spTree>
    <p:extLst>
      <p:ext uri="{BB962C8B-B14F-4D97-AF65-F5344CB8AC3E}">
        <p14:creationId xmlns:p14="http://schemas.microsoft.com/office/powerpoint/2010/main" val="63158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Logo med hvi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bg1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bg1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,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kgrunnsbilde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lIns="360000" tIns="468000" rIns="684000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bakgrunn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Logo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lagt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bunntekstelement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komme</a:t>
            </a:r>
            <a:r>
              <a:rPr lang="en-GB" dirty="0"/>
              <a:t> over </a:t>
            </a:r>
            <a:r>
              <a:rPr lang="en-GB" dirty="0" err="1"/>
              <a:t>bildet</a:t>
            </a:r>
            <a:r>
              <a:rPr lang="en-GB" dirty="0"/>
              <a:t>. For</a:t>
            </a:r>
            <a:r>
              <a:rPr lang="en-GB" baseline="0" dirty="0"/>
              <a:t>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vise</a:t>
            </a:r>
            <a:r>
              <a:rPr lang="en-GB" baseline="0" dirty="0"/>
              <a:t> (</a:t>
            </a:r>
            <a:r>
              <a:rPr lang="en-GB" baseline="0" dirty="0" err="1"/>
              <a:t>hvis</a:t>
            </a:r>
            <a:r>
              <a:rPr lang="en-GB" baseline="0" dirty="0"/>
              <a:t> den </a:t>
            </a:r>
            <a:r>
              <a:rPr lang="en-GB" baseline="0" dirty="0" err="1"/>
              <a:t>ikke</a:t>
            </a:r>
            <a:r>
              <a:rPr lang="en-GB" baseline="0" dirty="0"/>
              <a:t> </a:t>
            </a:r>
            <a:r>
              <a:rPr lang="en-GB" baseline="0" dirty="0" err="1"/>
              <a:t>vises</a:t>
            </a:r>
            <a:r>
              <a:rPr lang="en-GB" baseline="0" dirty="0"/>
              <a:t>): 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topplinja</a:t>
            </a:r>
            <a:r>
              <a:rPr lang="en-GB" baseline="0" dirty="0"/>
              <a:t> (</a:t>
            </a:r>
            <a:r>
              <a:rPr lang="en-GB" baseline="0" dirty="0" err="1"/>
              <a:t>båndet</a:t>
            </a:r>
            <a:r>
              <a:rPr lang="en-GB" baseline="0" dirty="0"/>
              <a:t>) under Sett inn, </a:t>
            </a:r>
            <a:r>
              <a:rPr lang="en-GB" baseline="0" dirty="0" err="1"/>
              <a:t>velg</a:t>
            </a:r>
            <a:r>
              <a:rPr lang="en-GB" baseline="0" dirty="0"/>
              <a:t>  </a:t>
            </a:r>
            <a:r>
              <a:rPr lang="en-GB" baseline="0" dirty="0" err="1"/>
              <a:t>Topptekst</a:t>
            </a:r>
            <a:r>
              <a:rPr lang="en-GB" baseline="0" dirty="0"/>
              <a:t>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bunntekst</a:t>
            </a:r>
            <a:br>
              <a:rPr lang="en-GB" baseline="0" dirty="0"/>
            </a:br>
            <a:r>
              <a:rPr lang="en-GB" baseline="0" dirty="0"/>
              <a:t>2. I </a:t>
            </a:r>
            <a:r>
              <a:rPr lang="en-GB" baseline="0" dirty="0" err="1"/>
              <a:t>vinduet</a:t>
            </a:r>
            <a:r>
              <a:rPr lang="en-GB" baseline="0" dirty="0"/>
              <a:t> </a:t>
            </a:r>
            <a:r>
              <a:rPr lang="en-GB" baseline="0" dirty="0" err="1"/>
              <a:t>som</a:t>
            </a:r>
            <a:r>
              <a:rPr lang="en-GB" baseline="0" dirty="0"/>
              <a:t> </a:t>
            </a:r>
            <a:r>
              <a:rPr lang="en-GB" baseline="0" dirty="0" err="1"/>
              <a:t>åpnes</a:t>
            </a:r>
            <a:r>
              <a:rPr lang="en-GB" baseline="0" dirty="0"/>
              <a:t>, </a:t>
            </a:r>
            <a:r>
              <a:rPr lang="en-GB" baseline="0" dirty="0" err="1"/>
              <a:t>merk</a:t>
            </a:r>
            <a:r>
              <a:rPr lang="en-GB" baseline="0" dirty="0"/>
              <a:t> </a:t>
            </a:r>
            <a:r>
              <a:rPr lang="en-GB" baseline="0" dirty="0" err="1"/>
              <a:t>av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feltet</a:t>
            </a:r>
            <a:r>
              <a:rPr lang="en-GB" baseline="0" dirty="0"/>
              <a:t> for “</a:t>
            </a:r>
            <a:r>
              <a:rPr lang="en-GB" baseline="0" dirty="0" err="1"/>
              <a:t>Bunntekst</a:t>
            </a:r>
            <a:r>
              <a:rPr lang="en-GB" baseline="0" dirty="0"/>
              <a:t>”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Trykk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”</a:t>
            </a:r>
            <a:r>
              <a:rPr lang="en-GB" baseline="0" dirty="0" err="1"/>
              <a:t>Bruk</a:t>
            </a:r>
            <a:r>
              <a:rPr lang="en-GB" baseline="0" dirty="0"/>
              <a:t>” (</a:t>
            </a:r>
            <a:r>
              <a:rPr lang="en-GB" baseline="0" dirty="0" err="1"/>
              <a:t>Ikke</a:t>
            </a:r>
            <a:r>
              <a:rPr lang="en-GB" baseline="0" dirty="0"/>
              <a:t> “</a:t>
            </a:r>
            <a:r>
              <a:rPr lang="en-GB" baseline="0" dirty="0" err="1"/>
              <a:t>Bruk</a:t>
            </a:r>
            <a:r>
              <a:rPr lang="en-GB" baseline="0" dirty="0"/>
              <a:t> </a:t>
            </a:r>
            <a:r>
              <a:rPr lang="en-GB" baseline="0" dirty="0" err="1"/>
              <a:t>alle</a:t>
            </a:r>
            <a:r>
              <a:rPr lang="en-GB" baseline="0" dirty="0"/>
              <a:t>”)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3" hasCustomPrompt="1"/>
          </p:nvPr>
        </p:nvSpPr>
        <p:spPr>
          <a:xfrm>
            <a:off x="1776607" y="4637021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1" name="Stilling/tittel"/>
          <p:cNvSpPr>
            <a:spLocks noGrp="1"/>
          </p:cNvSpPr>
          <p:nvPr>
            <p:ph type="body" sz="quarter" idx="14" hasCustomPrompt="1"/>
          </p:nvPr>
        </p:nvSpPr>
        <p:spPr>
          <a:xfrm>
            <a:off x="1776607" y="4933113"/>
            <a:ext cx="8638785" cy="314325"/>
          </a:xfrm>
        </p:spPr>
        <p:txBody>
          <a:bodyPr tIns="18000" bIns="18000"/>
          <a:lstStyle>
            <a:lvl1pPr marL="0" indent="0" algn="ctr">
              <a:buFontTx/>
              <a:buNone/>
              <a:defRPr sz="1950" b="0" i="0">
                <a:solidFill>
                  <a:schemeClr val="tx2"/>
                </a:solidFill>
                <a:latin typeface="+mn-lt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nb-NO" dirty="0"/>
              <a:t>Stilling /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85564"/>
            <a:ext cx="9144000" cy="596150"/>
          </a:xfrm>
        </p:spPr>
        <p:txBody>
          <a:bodyPr tIns="18000" bIns="46800"/>
          <a:lstStyle>
            <a:lvl1pPr marL="0" indent="0" algn="ctr">
              <a:buNone/>
              <a:defRPr sz="25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2766645"/>
            <a:ext cx="9144000" cy="918919"/>
          </a:xfrm>
        </p:spPr>
        <p:txBody>
          <a:bodyPr anchor="b"/>
          <a:lstStyle>
            <a:lvl1pPr algn="ctr">
              <a:defRPr sz="2800" b="0" i="0" cap="all" baseline="0">
                <a:solidFill>
                  <a:schemeClr val="tx2"/>
                </a:solidFill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nb-NO" dirty="0"/>
              <a:t>Presentasjonens tittel</a:t>
            </a:r>
            <a:endParaRPr lang="en-GB" dirty="0"/>
          </a:p>
        </p:txBody>
      </p:sp>
      <p:sp>
        <p:nvSpPr>
          <p:cNvPr id="5" name="LOGO (Plassholder for bunntekst)"/>
          <p:cNvSpPr>
            <a:spLocks noGrp="1" noChangeAspect="1"/>
          </p:cNvSpPr>
          <p:nvPr>
            <p:ph type="ftr" sz="quarter" idx="11"/>
          </p:nvPr>
        </p:nvSpPr>
        <p:spPr>
          <a:xfrm>
            <a:off x="5555559" y="1029377"/>
            <a:ext cx="1080882" cy="144117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5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ød bakgrunn"/>
          <p:cNvSpPr/>
          <p:nvPr userDrawn="1"/>
        </p:nvSpPr>
        <p:spPr>
          <a:xfrm>
            <a:off x="5326063" y="0"/>
            <a:ext cx="68659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13" name="Plassholder for diagram 5"/>
          <p:cNvSpPr>
            <a:spLocks noGrp="1"/>
          </p:cNvSpPr>
          <p:nvPr>
            <p:ph type="chart" sz="quarter" idx="10" hasCustomPrompt="1"/>
          </p:nvPr>
        </p:nvSpPr>
        <p:spPr>
          <a:xfrm>
            <a:off x="6084000" y="2232000"/>
            <a:ext cx="5763600" cy="3236400"/>
          </a:xfrm>
        </p:spPr>
        <p:txBody>
          <a:bodyPr tIns="756000" anchor="ctr" anchorCtr="1"/>
          <a:lstStyle>
            <a:lvl1pPr marL="0" indent="0" algn="ctr">
              <a:buFontTx/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graf</a:t>
            </a:r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4051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4665205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326063" y="0"/>
            <a:ext cx="6865937" cy="6858000"/>
          </a:xfrm>
          <a:pattFill prst="ltUpDiag">
            <a:fgClr>
              <a:schemeClr val="bg2">
                <a:lumMod val="75000"/>
              </a:schemeClr>
            </a:fgClr>
            <a:bgClr>
              <a:schemeClr val="bg2">
                <a:lumMod val="90000"/>
              </a:schemeClr>
            </a:bgClr>
          </a:pattFill>
        </p:spPr>
        <p:txBody>
          <a:bodyPr tIns="1260000" anchor="t" anchorCtr="0"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 sz="1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GB" dirty="0"/>
              <a:t>Dra inn et </a:t>
            </a:r>
            <a:r>
              <a:rPr lang="en-GB" dirty="0" err="1"/>
              <a:t>bilde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trykk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 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 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br>
              <a:rPr lang="en-GB" dirty="0"/>
            </a:br>
            <a:br>
              <a:rPr lang="en-GB" dirty="0"/>
            </a:br>
            <a:r>
              <a:rPr lang="en-GB" baseline="0" dirty="0"/>
              <a:t>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1. I </a:t>
            </a:r>
            <a:r>
              <a:rPr lang="en-GB" baseline="0" dirty="0" err="1"/>
              <a:t>Båndet</a:t>
            </a:r>
            <a:r>
              <a:rPr lang="en-GB" baseline="0" dirty="0"/>
              <a:t>, </a:t>
            </a:r>
            <a:r>
              <a:rPr lang="en-GB" baseline="0" dirty="0" err="1"/>
              <a:t>velg</a:t>
            </a:r>
            <a:r>
              <a:rPr lang="en-GB" baseline="0" dirty="0"/>
              <a:t> </a:t>
            </a:r>
            <a:r>
              <a:rPr lang="en-GB" baseline="0" dirty="0" err="1"/>
              <a:t>Bildeformat-fanen</a:t>
            </a:r>
            <a:r>
              <a:rPr lang="en-GB" baseline="0" dirty="0"/>
              <a:t>.</a:t>
            </a:r>
            <a:br>
              <a:rPr lang="en-GB" baseline="0" dirty="0"/>
            </a:br>
            <a:r>
              <a:rPr lang="en-GB" baseline="0" dirty="0"/>
              <a:t>2.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Beskjær-knappen</a:t>
            </a:r>
            <a:br>
              <a:rPr lang="en-GB" baseline="0" dirty="0"/>
            </a:br>
            <a:r>
              <a:rPr lang="en-GB" baseline="0" dirty="0"/>
              <a:t>3. </a:t>
            </a:r>
            <a:r>
              <a:rPr lang="en-GB" baseline="0" dirty="0" err="1"/>
              <a:t>Flytt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dra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baseline="0" dirty="0"/>
              <a:t> </a:t>
            </a:r>
            <a:r>
              <a:rPr lang="en-GB" baseline="0" dirty="0" err="1"/>
              <a:t>bildets</a:t>
            </a:r>
            <a:r>
              <a:rPr lang="en-GB" baseline="0" dirty="0"/>
              <a:t> </a:t>
            </a:r>
            <a:r>
              <a:rPr lang="en-GB" baseline="0" dirty="0" err="1"/>
              <a:t>kanter</a:t>
            </a:r>
            <a:r>
              <a:rPr lang="en-GB" baseline="0" dirty="0"/>
              <a:t> for </a:t>
            </a:r>
            <a:r>
              <a:rPr lang="en-GB" baseline="0" dirty="0" err="1"/>
              <a:t>å</a:t>
            </a:r>
            <a:r>
              <a:rPr lang="en-GB" baseline="0" dirty="0"/>
              <a:t> </a:t>
            </a:r>
            <a:r>
              <a:rPr lang="en-GB" baseline="0" dirty="0" err="1"/>
              <a:t>endre</a:t>
            </a:r>
            <a:r>
              <a:rPr lang="en-GB" baseline="0" dirty="0"/>
              <a:t> </a:t>
            </a:r>
            <a:r>
              <a:rPr lang="en-GB" baseline="0" dirty="0" err="1"/>
              <a:t>utsnitt</a:t>
            </a:r>
            <a:br>
              <a:rPr lang="en-GB" baseline="0" dirty="0"/>
            </a:br>
            <a:r>
              <a:rPr lang="en-GB" baseline="0" dirty="0"/>
              <a:t>4. </a:t>
            </a:r>
            <a:r>
              <a:rPr lang="en-GB" baseline="0" dirty="0" err="1"/>
              <a:t>Klikk</a:t>
            </a:r>
            <a:r>
              <a:rPr lang="en-GB" baseline="0" dirty="0"/>
              <a:t> </a:t>
            </a:r>
            <a:r>
              <a:rPr lang="en-GB" baseline="0" dirty="0" err="1"/>
              <a:t>utenfor</a:t>
            </a:r>
            <a:r>
              <a:rPr lang="en-GB" baseline="0" dirty="0"/>
              <a:t> </a:t>
            </a:r>
            <a:r>
              <a:rPr lang="en-GB" baseline="0" dirty="0" err="1"/>
              <a:t>bildet</a:t>
            </a:r>
            <a:r>
              <a:rPr lang="en-GB" baseline="0" dirty="0"/>
              <a:t> </a:t>
            </a:r>
            <a:r>
              <a:rPr lang="en-GB" baseline="0" dirty="0" err="1"/>
              <a:t>eller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 </a:t>
            </a:r>
            <a:r>
              <a:rPr lang="en-GB" baseline="0" dirty="0" err="1"/>
              <a:t>Beskjær-knappen</a:t>
            </a:r>
            <a:r>
              <a:rPr lang="en-GB" baseline="0" dirty="0"/>
              <a:t> </a:t>
            </a:r>
            <a:r>
              <a:rPr lang="en-GB" baseline="0" dirty="0" err="1"/>
              <a:t>når</a:t>
            </a:r>
            <a:r>
              <a:rPr lang="en-GB" baseline="0" dirty="0"/>
              <a:t> du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ferdig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0" y="587553"/>
            <a:ext cx="4288723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9562982" cy="38644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tt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648" y="2303403"/>
            <a:ext cx="5833122" cy="386441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037341" y="587553"/>
            <a:ext cx="5408430" cy="81866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abell 4"/>
          <p:cNvSpPr>
            <a:spLocks noGrp="1"/>
          </p:cNvSpPr>
          <p:nvPr>
            <p:ph type="tbl" sz="quarter" idx="10" hasCustomPrompt="1"/>
          </p:nvPr>
        </p:nvSpPr>
        <p:spPr>
          <a:xfrm>
            <a:off x="1037340" y="1899139"/>
            <a:ext cx="10303932" cy="4268680"/>
          </a:xfrm>
        </p:spPr>
        <p:txBody>
          <a:bodyPr tIns="756000"/>
          <a:lstStyle>
            <a:lvl1pPr marL="0" indent="0" algn="ctr">
              <a:buFont typeface="Arial" charset="0"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på ikonet for å legge inn en tabell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37340" y="587553"/>
            <a:ext cx="10303933" cy="818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dirty="0"/>
              <a:t>Overskrift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2648" y="2303403"/>
            <a:ext cx="10750296" cy="386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 legge til tekst</a:t>
            </a:r>
          </a:p>
          <a:p>
            <a:pPr lvl="1"/>
            <a:r>
              <a:rPr lang="nb-NO" dirty="0"/>
              <a:t>Nivå 2</a:t>
            </a:r>
          </a:p>
          <a:p>
            <a:pPr lvl="2"/>
            <a:r>
              <a:rPr lang="nb-NO" dirty="0"/>
              <a:t>Nivå 3</a:t>
            </a:r>
          </a:p>
          <a:p>
            <a:pPr lvl="0"/>
            <a:r>
              <a:rPr lang="nb-NO" dirty="0"/>
              <a:t>Nivå 1</a:t>
            </a:r>
          </a:p>
          <a:p>
            <a:pPr lvl="0"/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800"/>
            <a:ext cx="8572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50" r:id="rId4"/>
    <p:sldLayoutId id="2147483665" r:id="rId5"/>
    <p:sldLayoutId id="2147483660" r:id="rId6"/>
    <p:sldLayoutId id="2147483666" r:id="rId7"/>
    <p:sldLayoutId id="2147483672" r:id="rId8"/>
    <p:sldLayoutId id="2147483671" r:id="rId9"/>
    <p:sldLayoutId id="2147483663" r:id="rId10"/>
    <p:sldLayoutId id="2147483661" r:id="rId11"/>
    <p:sldLayoutId id="2147483662" r:id="rId12"/>
    <p:sldLayoutId id="2147483654" r:id="rId13"/>
    <p:sldLayoutId id="2147483655" r:id="rId14"/>
    <p:sldLayoutId id="2147483668" r:id="rId15"/>
    <p:sldLayoutId id="2147483670" r:id="rId16"/>
    <p:sldLayoutId id="2147483669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Gill Sans SemiBold" charset="0"/>
          <a:cs typeface="Gill Sans SemiBold" charset="0"/>
        </a:defRPr>
      </a:lvl1pPr>
    </p:titleStyle>
    <p:bodyStyle>
      <a:lvl1pPr marL="522000" indent="-522000" algn="l" defTabSz="914400" rtl="0" eaLnBrk="1" latinLnBrk="0" hangingPunct="1">
        <a:lnSpc>
          <a:spcPct val="104000"/>
        </a:lnSpc>
        <a:spcBef>
          <a:spcPts val="1450"/>
        </a:spcBef>
        <a:spcAft>
          <a:spcPts val="725"/>
        </a:spcAft>
        <a:buClr>
          <a:schemeClr val="accent1"/>
        </a:buClr>
        <a:buFontTx/>
        <a:buBlip>
          <a:blip r:embed="rId20"/>
        </a:buBlip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540000" algn="l" defTabSz="914400" rtl="0" eaLnBrk="1" latinLnBrk="0" hangingPunct="1">
        <a:lnSpc>
          <a:spcPct val="90000"/>
        </a:lnSpc>
        <a:spcBef>
          <a:spcPts val="0"/>
        </a:spcBef>
        <a:buFontTx/>
        <a:buBlip>
          <a:blip r:embed="rId20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54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85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.docx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Lars Fredrik Petrusson og Fanny Norén 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NVE og Energimyndigheten</a:t>
            </a:r>
          </a:p>
        </p:txBody>
      </p:sp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 viktigste nøkkeltallene og hendelsene</a:t>
            </a:r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Status i elsertifikatmarkedet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9072F40-6BB9-4ECB-8B4F-E8CD8551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Annullerade elcertifikat historiskt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CD5150-51E6-4D07-B769-61D0F9163AFB}"/>
              </a:ext>
            </a:extLst>
          </p:cNvPr>
          <p:cNvGraphicFramePr>
            <a:graphicFrameLocks/>
          </p:cNvGraphicFramePr>
          <p:nvPr/>
        </p:nvGraphicFramePr>
        <p:xfrm>
          <a:off x="1037340" y="1406220"/>
          <a:ext cx="96984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3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2021D98-7915-4EF0-B7F7-3F542F4D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Behållning</a:t>
            </a: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81F4BC-77F4-48EB-B0C3-13C92005EFD9}"/>
              </a:ext>
            </a:extLst>
          </p:cNvPr>
          <p:cNvGraphicFramePr/>
          <p:nvPr/>
        </p:nvGraphicFramePr>
        <p:xfrm>
          <a:off x="1037340" y="1053000"/>
          <a:ext cx="9698400" cy="387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7EB95AF-1A26-4E05-904A-D4724A8699E6}"/>
              </a:ext>
            </a:extLst>
          </p:cNvPr>
          <p:cNvSpPr txBox="1"/>
          <p:nvPr/>
        </p:nvSpPr>
        <p:spPr>
          <a:xfrm>
            <a:off x="1037340" y="5256857"/>
            <a:ext cx="1065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Utfärdade &lt; Annullerade </a:t>
            </a:r>
            <a:r>
              <a:rPr lang="sv-SE" dirty="0">
                <a:sym typeface="Wingdings" panose="05000000000000000000" pitchFamily="2" charset="2"/>
              </a:rPr>
              <a:t> Negativ behållning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ym typeface="Wingdings" panose="05000000000000000000" pitchFamily="2" charset="2"/>
              </a:rPr>
              <a:t>Utfärdande januari-februari  Balanserad marknad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962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483EA88-3442-490B-93CB-59541ECD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</a:t>
            </a:r>
            <a:br>
              <a:rPr lang="sv-SE" dirty="0"/>
            </a:br>
            <a:r>
              <a:rPr lang="sv-SE" sz="2000" i="1" dirty="0"/>
              <a:t>2003 – kvartal1 2020</a:t>
            </a:r>
            <a:endParaRPr lang="sv-SE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A66EE0-FC78-47DF-A852-E70405760800}"/>
              </a:ext>
            </a:extLst>
          </p:cNvPr>
          <p:cNvGraphicFramePr>
            <a:graphicFrameLocks/>
          </p:cNvGraphicFramePr>
          <p:nvPr/>
        </p:nvGraphicFramePr>
        <p:xfrm>
          <a:off x="1037340" y="1406220"/>
          <a:ext cx="96984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58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DA99FFA-7270-4ACF-A444-7DA3E0F2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</a:t>
            </a:r>
            <a:br>
              <a:rPr lang="sv-SE" dirty="0"/>
            </a:br>
            <a:r>
              <a:rPr lang="sv-SE" sz="2000" i="1" dirty="0"/>
              <a:t>2019 – kvartal 1 2020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080B72E-EF7C-4110-AABA-F16E34871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52237"/>
              </p:ext>
            </p:extLst>
          </p:nvPr>
        </p:nvGraphicFramePr>
        <p:xfrm>
          <a:off x="1037340" y="1406220"/>
          <a:ext cx="9699057" cy="475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376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CE008D2-8256-4352-BD06-6710C586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Marskontrakt</a:t>
            </a:r>
            <a:br>
              <a:rPr lang="sv-SE" dirty="0"/>
            </a:br>
            <a:r>
              <a:rPr lang="sv-SE" sz="2000" i="1" dirty="0"/>
              <a:t>2019</a:t>
            </a:r>
            <a:endParaRPr lang="sv-SE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CA9E3B-B325-45D0-AB40-853DAA93E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302411"/>
              </p:ext>
            </p:extLst>
          </p:nvPr>
        </p:nvGraphicFramePr>
        <p:xfrm>
          <a:off x="851417" y="1418155"/>
          <a:ext cx="10489856" cy="485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502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295C807-8826-48C9-835B-55E38E39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Handel via mäklare fördelat på olika kontrakt</a:t>
            </a:r>
            <a:br>
              <a:rPr lang="nb-NO" dirty="0"/>
            </a:br>
            <a:endParaRPr lang="sv-S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01849C-3002-4450-B75D-FD66295F55DD}"/>
              </a:ext>
            </a:extLst>
          </p:cNvPr>
          <p:cNvGraphicFramePr>
            <a:graphicFrameLocks/>
          </p:cNvGraphicFramePr>
          <p:nvPr/>
        </p:nvGraphicFramePr>
        <p:xfrm>
          <a:off x="1037340" y="1406220"/>
          <a:ext cx="96984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41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97B95CA-002D-4F35-AB78-D0A4B63C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Elkundens beräknade kostnad för elcertifikat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CD47C6-2F8F-4816-AF04-803EA0098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123505"/>
              </p:ext>
            </p:extLst>
          </p:nvPr>
        </p:nvGraphicFramePr>
        <p:xfrm>
          <a:off x="1037340" y="1406220"/>
          <a:ext cx="96984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682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/ viktigste hendelser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1F341C2-D01D-4A45-A501-298C94BE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Historisk vekst i normalårsproduksjon</a:t>
            </a:r>
          </a:p>
          <a:p>
            <a:r>
              <a:rPr lang="nb-NO" dirty="0"/>
              <a:t>Negativ beholdning</a:t>
            </a:r>
          </a:p>
          <a:p>
            <a:r>
              <a:rPr lang="nb-NO" dirty="0"/>
              <a:t>Historiske lave priser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89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253531" y="566068"/>
            <a:ext cx="43828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i="1" dirty="0">
                <a:solidFill>
                  <a:schemeClr val="bg1"/>
                </a:solidFill>
              </a:rPr>
              <a:t>Spørsmål?</a:t>
            </a:r>
            <a:r>
              <a:rPr lang="nb-NO" sz="4000" i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nb-NO" sz="4000" i="1" dirty="0">
              <a:solidFill>
                <a:schemeClr val="bg1"/>
              </a:solidFill>
            </a:endParaRPr>
          </a:p>
          <a:p>
            <a:pPr algn="ctr"/>
            <a:r>
              <a:rPr lang="nb-NO" sz="3600" i="1" dirty="0">
                <a:solidFill>
                  <a:schemeClr val="bg1"/>
                </a:solidFill>
              </a:rPr>
              <a:t>Du kan også ta kontakt på </a:t>
            </a:r>
            <a:r>
              <a:rPr lang="nb-NO" sz="3600" i="1" u="sng" dirty="0">
                <a:solidFill>
                  <a:schemeClr val="bg1"/>
                </a:solidFill>
              </a:rPr>
              <a:t>lfep@nve.no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96" y="4866290"/>
            <a:ext cx="1115736" cy="14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3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1F341C2-D01D-4A45-A501-298C94BE4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Utbygging og måloppnåelse</a:t>
            </a:r>
          </a:p>
          <a:p>
            <a:r>
              <a:rPr lang="nb-NO" dirty="0"/>
              <a:t>Produksjon og utstedelse</a:t>
            </a:r>
          </a:p>
          <a:p>
            <a:r>
              <a:rPr lang="nb-NO" dirty="0"/>
              <a:t>Planlagte prosjekter</a:t>
            </a:r>
          </a:p>
          <a:p>
            <a:r>
              <a:rPr lang="nb-NO" dirty="0"/>
              <a:t>Annullering og beholdning</a:t>
            </a:r>
          </a:p>
          <a:p>
            <a:r>
              <a:rPr lang="nb-NO" dirty="0"/>
              <a:t>Priser og handel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56EAFA9-60DD-4754-A47A-0783EDF84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430" y="1085850"/>
            <a:ext cx="3663200" cy="5010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886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Utbygging og måloppnåelse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693C19E-5738-4061-9053-38738CABE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524184"/>
              </p:ext>
            </p:extLst>
          </p:nvPr>
        </p:nvGraphicFramePr>
        <p:xfrm>
          <a:off x="614553" y="1406220"/>
          <a:ext cx="96984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811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340" y="631235"/>
            <a:ext cx="10303933" cy="818667"/>
          </a:xfrm>
        </p:spPr>
        <p:txBody>
          <a:bodyPr/>
          <a:lstStyle/>
          <a:p>
            <a:r>
              <a:rPr lang="nb-NO" dirty="0"/>
              <a:t>Totalt 38 millioner elsertifikater utstedt i løpet av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E934535-B7FF-48BC-8262-D7F972A0F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757040"/>
              </p:ext>
            </p:extLst>
          </p:nvPr>
        </p:nvGraphicFramePr>
        <p:xfrm>
          <a:off x="1135398" y="1555783"/>
          <a:ext cx="6222117" cy="471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uppe 2">
            <a:extLst>
              <a:ext uri="{FF2B5EF4-FFF2-40B4-BE49-F238E27FC236}">
                <a16:creationId xmlns:a16="http://schemas.microsoft.com/office/drawing/2014/main" id="{7C00C493-6638-4E05-8E04-827E58C3B4C6}"/>
              </a:ext>
            </a:extLst>
          </p:cNvPr>
          <p:cNvGrpSpPr/>
          <p:nvPr/>
        </p:nvGrpSpPr>
        <p:grpSpPr>
          <a:xfrm>
            <a:off x="7821076" y="5387542"/>
            <a:ext cx="3827076" cy="338554"/>
            <a:chOff x="7821076" y="5930590"/>
            <a:chExt cx="3827076" cy="338554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277B12DE-37E5-40D1-A418-05B272DCC11F}"/>
                </a:ext>
              </a:extLst>
            </p:cNvPr>
            <p:cNvGrpSpPr/>
            <p:nvPr/>
          </p:nvGrpSpPr>
          <p:grpSpPr>
            <a:xfrm>
              <a:off x="7821076" y="5930590"/>
              <a:ext cx="2023578" cy="338554"/>
              <a:chOff x="8456938" y="1531528"/>
              <a:chExt cx="2023578" cy="338554"/>
            </a:xfrm>
          </p:grpSpPr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4126ECA7-9076-42E9-8FA0-B675C149BE03}"/>
                  </a:ext>
                </a:extLst>
              </p:cNvPr>
              <p:cNvSpPr/>
              <p:nvPr/>
            </p:nvSpPr>
            <p:spPr>
              <a:xfrm>
                <a:off x="8456938" y="1635337"/>
                <a:ext cx="148590" cy="161714"/>
              </a:xfrm>
              <a:prstGeom prst="rect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26CAE0DB-40BB-407D-BEA4-A6B67D9CA290}"/>
                  </a:ext>
                </a:extLst>
              </p:cNvPr>
              <p:cNvSpPr/>
              <p:nvPr/>
            </p:nvSpPr>
            <p:spPr>
              <a:xfrm>
                <a:off x="8581406" y="1531528"/>
                <a:ext cx="18991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600" dirty="0"/>
                  <a:t>Overgangsordningen</a:t>
                </a:r>
              </a:p>
            </p:txBody>
          </p:sp>
        </p:grpSp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97689121-80E8-493D-AE16-502D59A10AB4}"/>
                </a:ext>
              </a:extLst>
            </p:cNvPr>
            <p:cNvGrpSpPr/>
            <p:nvPr/>
          </p:nvGrpSpPr>
          <p:grpSpPr>
            <a:xfrm>
              <a:off x="10014194" y="5930590"/>
              <a:ext cx="1633958" cy="338554"/>
              <a:chOff x="8476538" y="1912290"/>
              <a:chExt cx="1633958" cy="338554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F528133-BC83-4DEF-B967-8D9C7F7D955D}"/>
                  </a:ext>
                </a:extLst>
              </p:cNvPr>
              <p:cNvSpPr/>
              <p:nvPr/>
            </p:nvSpPr>
            <p:spPr>
              <a:xfrm>
                <a:off x="8476538" y="2008530"/>
                <a:ext cx="148590" cy="161714"/>
              </a:xfrm>
              <a:prstGeom prst="rect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C0F01B32-7780-4C60-B082-D1D897068512}"/>
                  </a:ext>
                </a:extLst>
              </p:cNvPr>
              <p:cNvSpPr/>
              <p:nvPr/>
            </p:nvSpPr>
            <p:spPr>
              <a:xfrm>
                <a:off x="8592836" y="1912290"/>
                <a:ext cx="15176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600" dirty="0"/>
                  <a:t>Elsertifikatmålet</a:t>
                </a:r>
              </a:p>
            </p:txBody>
          </p:sp>
        </p:grpSp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52ED71A6-A7DE-4881-A94B-D64F777A1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109600"/>
              </p:ext>
            </p:extLst>
          </p:nvPr>
        </p:nvGraphicFramePr>
        <p:xfrm>
          <a:off x="7644379" y="2092002"/>
          <a:ext cx="4139951" cy="311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1A972E7A-9C48-43E4-93AA-43A18CD948B9}"/>
              </a:ext>
            </a:extLst>
          </p:cNvPr>
          <p:cNvSpPr txBox="1"/>
          <p:nvPr/>
        </p:nvSpPr>
        <p:spPr>
          <a:xfrm>
            <a:off x="2606041" y="1754279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27,5 </a:t>
            </a:r>
            <a:r>
              <a:rPr lang="nb-NO" sz="1600" dirty="0" err="1"/>
              <a:t>TWh</a:t>
            </a:r>
            <a:endParaRPr lang="nb-NO" sz="16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D058358-043F-47A3-94C4-534DC29F1128}"/>
              </a:ext>
            </a:extLst>
          </p:cNvPr>
          <p:cNvSpPr txBox="1"/>
          <p:nvPr/>
        </p:nvSpPr>
        <p:spPr>
          <a:xfrm>
            <a:off x="4872991" y="4044089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10,4 </a:t>
            </a:r>
            <a:r>
              <a:rPr lang="nb-NO" sz="1600" dirty="0" err="1"/>
              <a:t>TWh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40652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Forventet normalårsproduksjon og faktisk produksjon, i målet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85B13516-3227-4F22-A8C4-E124CB560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17991"/>
              </p:ext>
            </p:extLst>
          </p:nvPr>
        </p:nvGraphicFramePr>
        <p:xfrm>
          <a:off x="715911" y="1777757"/>
          <a:ext cx="5473395" cy="397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DD8FD91-3F40-4987-A902-616F50402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838379"/>
              </p:ext>
            </p:extLst>
          </p:nvPr>
        </p:nvGraphicFramePr>
        <p:xfrm>
          <a:off x="6189306" y="1777757"/>
          <a:ext cx="5473395" cy="397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13620A11-8492-4E0D-B671-C6DDA9D6B0FD}"/>
              </a:ext>
            </a:extLst>
          </p:cNvPr>
          <p:cNvSpPr txBox="1"/>
          <p:nvPr/>
        </p:nvSpPr>
        <p:spPr>
          <a:xfrm>
            <a:off x="3179135" y="1409355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Sverige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9E5C03E0-B400-40B5-8432-366B52E86AE4}"/>
              </a:ext>
            </a:extLst>
          </p:cNvPr>
          <p:cNvSpPr txBox="1">
            <a:spLocks/>
          </p:cNvSpPr>
          <p:nvPr/>
        </p:nvSpPr>
        <p:spPr>
          <a:xfrm>
            <a:off x="1037339" y="587553"/>
            <a:ext cx="10303933" cy="8186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+mj-lt"/>
                <a:ea typeface="Gill Sans SemiBold" charset="0"/>
                <a:cs typeface="Gill Sans SemiBold" charset="0"/>
              </a:defRPr>
            </a:lvl1pPr>
          </a:lstStyle>
          <a:p>
            <a:r>
              <a:rPr lang="nb-NO" dirty="0"/>
              <a:t>Forventet normalårsproduksjon og faktisk produksjon, i målet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15ADDC4-2395-41BF-AD67-064EE7685DF1}"/>
              </a:ext>
            </a:extLst>
          </p:cNvPr>
          <p:cNvSpPr txBox="1"/>
          <p:nvPr/>
        </p:nvSpPr>
        <p:spPr>
          <a:xfrm>
            <a:off x="8786037" y="1325157"/>
            <a:ext cx="87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Norge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2E19DCE6-4F09-4501-AAEC-0FC8D57DE254}"/>
              </a:ext>
            </a:extLst>
          </p:cNvPr>
          <p:cNvGrpSpPr/>
          <p:nvPr/>
        </p:nvGrpSpPr>
        <p:grpSpPr>
          <a:xfrm>
            <a:off x="1353944" y="6117717"/>
            <a:ext cx="9484111" cy="369332"/>
            <a:chOff x="1429030" y="6117717"/>
            <a:chExt cx="9484111" cy="369332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F9241538-C305-484B-8B8F-24BF90D5A256}"/>
                </a:ext>
              </a:extLst>
            </p:cNvPr>
            <p:cNvGrpSpPr/>
            <p:nvPr/>
          </p:nvGrpSpPr>
          <p:grpSpPr>
            <a:xfrm>
              <a:off x="1429030" y="6117717"/>
              <a:ext cx="5193100" cy="369332"/>
              <a:chOff x="8456938" y="1531528"/>
              <a:chExt cx="5193100" cy="369332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1F4FF0E7-C741-4BAF-AE60-2FE6E1D1CE18}"/>
                  </a:ext>
                </a:extLst>
              </p:cNvPr>
              <p:cNvSpPr/>
              <p:nvPr/>
            </p:nvSpPr>
            <p:spPr>
              <a:xfrm>
                <a:off x="8456938" y="1635337"/>
                <a:ext cx="148590" cy="161714"/>
              </a:xfrm>
              <a:prstGeom prst="rect">
                <a:avLst/>
              </a:prstGeom>
              <a:solidFill>
                <a:srgbClr val="C47C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3AE44DB0-348B-4684-A6A7-231D773CDAA6}"/>
                  </a:ext>
                </a:extLst>
              </p:cNvPr>
              <p:cNvSpPr/>
              <p:nvPr/>
            </p:nvSpPr>
            <p:spPr>
              <a:xfrm>
                <a:off x="8581406" y="1531528"/>
                <a:ext cx="50686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Forventet normalårsproduksjon fra kraftverk i målet</a:t>
                </a:r>
              </a:p>
            </p:txBody>
          </p:sp>
        </p:grp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033AC8A8-FD49-4C93-8E5C-114ACC4DAF5C}"/>
                </a:ext>
              </a:extLst>
            </p:cNvPr>
            <p:cNvGrpSpPr/>
            <p:nvPr/>
          </p:nvGrpSpPr>
          <p:grpSpPr>
            <a:xfrm>
              <a:off x="6938864" y="6117717"/>
              <a:ext cx="3974277" cy="369332"/>
              <a:chOff x="8476538" y="1912290"/>
              <a:chExt cx="3974277" cy="369332"/>
            </a:xfrm>
          </p:grpSpPr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488D7D2B-99C6-4DF5-BA04-8238C13FD651}"/>
                  </a:ext>
                </a:extLst>
              </p:cNvPr>
              <p:cNvSpPr/>
              <p:nvPr/>
            </p:nvSpPr>
            <p:spPr>
              <a:xfrm>
                <a:off x="8476538" y="2008530"/>
                <a:ext cx="148590" cy="161714"/>
              </a:xfrm>
              <a:prstGeom prst="rect">
                <a:avLst/>
              </a:prstGeom>
              <a:solidFill>
                <a:srgbClr val="891E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EA2A7CB4-70EE-491C-B21A-179997039152}"/>
                  </a:ext>
                </a:extLst>
              </p:cNvPr>
              <p:cNvSpPr/>
              <p:nvPr/>
            </p:nvSpPr>
            <p:spPr>
              <a:xfrm>
                <a:off x="8592836" y="1912290"/>
                <a:ext cx="38579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/>
                  <a:t>Faktisk produksjon fra kraftverk i målet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921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874CF00-50BE-44B4-808B-3EF2C549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Planlagt utbygging vs. faktisk utbygging (2019)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7AE4533-4B8D-4210-B258-A62772D16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662087"/>
              </p:ext>
            </p:extLst>
          </p:nvPr>
        </p:nvGraphicFramePr>
        <p:xfrm>
          <a:off x="1037340" y="1406220"/>
          <a:ext cx="96984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87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874CF00-50BE-44B4-808B-3EF2C549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Godkjente kraftverk per 1. kvartal 2020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AC0267-2011-4EC0-9F2A-921CDBEB6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454339"/>
              </p:ext>
            </p:extLst>
          </p:nvPr>
        </p:nvGraphicFramePr>
        <p:xfrm>
          <a:off x="1037340" y="1406220"/>
          <a:ext cx="96984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093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874CF00-50BE-44B4-808B-3EF2C549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Planlagte prosjekter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A87248-77EA-4EB8-9E98-59690F26D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475736"/>
              </p:ext>
            </p:extLst>
          </p:nvPr>
        </p:nvGraphicFramePr>
        <p:xfrm>
          <a:off x="1037340" y="1052999"/>
          <a:ext cx="9698400" cy="521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7C52207B-8B9D-4788-A364-62AEAFBF78CF}"/>
              </a:ext>
            </a:extLst>
          </p:cNvPr>
          <p:cNvSpPr txBox="1"/>
          <p:nvPr/>
        </p:nvSpPr>
        <p:spPr>
          <a:xfrm>
            <a:off x="9034272" y="2258568"/>
            <a:ext cx="122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46,4 </a:t>
            </a:r>
            <a:r>
              <a:rPr lang="nb-NO" b="1" dirty="0" err="1"/>
              <a:t>TWh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36646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2980A-827C-4641-921F-7B6B4DDE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Annullering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5C1FF8-050C-4B36-9E9A-FB9B7EA6F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965657"/>
              </p:ext>
            </p:extLst>
          </p:nvPr>
        </p:nvGraphicFramePr>
        <p:xfrm>
          <a:off x="891013" y="2079307"/>
          <a:ext cx="5574857" cy="298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11D2882D-1083-46FE-A734-46CDF0712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864145"/>
              </p:ext>
            </p:extLst>
          </p:nvPr>
        </p:nvGraphicFramePr>
        <p:xfrm>
          <a:off x="6619432" y="2552700"/>
          <a:ext cx="50514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5" imgW="5051983" imgH="1752390" progId="Word.Document.12">
                  <p:embed/>
                </p:oleObj>
              </mc:Choice>
              <mc:Fallback>
                <p:oleObj name="Document" r:id="rId5" imgW="5051983" imgH="1752390" progId="Word.Documen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11D2882D-1083-46FE-A734-46CDF0712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9432" y="2552700"/>
                        <a:ext cx="5051425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339230"/>
      </p:ext>
    </p:extLst>
  </p:cSld>
  <p:clrMapOvr>
    <a:masterClrMapping/>
  </p:clrMapOvr>
</p:sld>
</file>

<file path=ppt/theme/theme1.xml><?xml version="1.0" encoding="utf-8"?>
<a:theme xmlns:a="http://schemas.openxmlformats.org/drawingml/2006/main" name="NVE">
  <a:themeElements>
    <a:clrScheme name="NVE">
      <a:dk1>
        <a:srgbClr val="000000"/>
      </a:dk1>
      <a:lt1>
        <a:srgbClr val="FFFFFF"/>
      </a:lt1>
      <a:dk2>
        <a:srgbClr val="4C4D4F"/>
      </a:dk2>
      <a:lt2>
        <a:srgbClr val="E6E7E7"/>
      </a:lt2>
      <a:accent1>
        <a:srgbClr val="CD1232"/>
      </a:accent1>
      <a:accent2>
        <a:srgbClr val="00667E"/>
      </a:accent2>
      <a:accent3>
        <a:srgbClr val="0096A7"/>
      </a:accent3>
      <a:accent4>
        <a:srgbClr val="A3D0CA"/>
      </a:accent4>
      <a:accent5>
        <a:srgbClr val="ACC282"/>
      </a:accent5>
      <a:accent6>
        <a:srgbClr val="E96956"/>
      </a:accent6>
      <a:hlink>
        <a:srgbClr val="00667E"/>
      </a:hlink>
      <a:folHlink>
        <a:srgbClr val="83848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e_mal_2018-03-01.potx" id="{441773D0-921E-46BC-8347-F117F7B11E9E}" vid="{E0C7CFF5-E8F9-414F-987A-5AEFAE0128F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7DCDB6A7755D4384D20ED63C0AF9E3" ma:contentTypeVersion="10" ma:contentTypeDescription="Opprett et nytt dokument." ma:contentTypeScope="" ma:versionID="a8926850fbbc749077808c4f0fea1227">
  <xsd:schema xmlns:xsd="http://www.w3.org/2001/XMLSchema" xmlns:xs="http://www.w3.org/2001/XMLSchema" xmlns:p="http://schemas.microsoft.com/office/2006/metadata/properties" xmlns:ns3="ae644acb-22b2-484a-8ed1-4f3f83d954f8" xmlns:ns4="39f6fbff-1dce-49bb-ba22-df6081f27465" targetNamespace="http://schemas.microsoft.com/office/2006/metadata/properties" ma:root="true" ma:fieldsID="7fe0517ce7d7576a0d9326ac770ccbcd" ns3:_="" ns4:_="">
    <xsd:import namespace="ae644acb-22b2-484a-8ed1-4f3f83d954f8"/>
    <xsd:import namespace="39f6fbff-1dce-49bb-ba22-df6081f274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4acb-22b2-484a-8ed1-4f3f83d954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6fbff-1dce-49bb-ba22-df6081f27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E295FF-B1AE-4946-81A3-F920B6A10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44acb-22b2-484a-8ed1-4f3f83d954f8"/>
    <ds:schemaRef ds:uri="39f6fbff-1dce-49bb-ba22-df6081f27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744C87-4EC4-4F01-9ECA-EDB946607C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D450D9-DFC4-4B00-ACB4-06517683176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NVE-PPmal_2018</Template>
  <TotalTime>3273</TotalTime>
  <Words>259</Words>
  <Application>Microsoft Office PowerPoint</Application>
  <PresentationFormat>Widescreen</PresentationFormat>
  <Paragraphs>84</Paragraphs>
  <Slides>18</Slides>
  <Notes>16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</vt:lpstr>
      <vt:lpstr>Gill Sans MT</vt:lpstr>
      <vt:lpstr>Wingdings</vt:lpstr>
      <vt:lpstr>NVE</vt:lpstr>
      <vt:lpstr>Document</vt:lpstr>
      <vt:lpstr>Status i elsertifikatmarkedet</vt:lpstr>
      <vt:lpstr>Innhold</vt:lpstr>
      <vt:lpstr>Utbygging og måloppnåelse</vt:lpstr>
      <vt:lpstr>Totalt 38 millioner elsertifikater utstedt i løpet av 2019</vt:lpstr>
      <vt:lpstr>Forventet normalårsproduksjon og faktisk produksjon, i målet</vt:lpstr>
      <vt:lpstr>Planlagt utbygging vs. faktisk utbygging (2019)</vt:lpstr>
      <vt:lpstr>Godkjente kraftverk per 1. kvartal 2020</vt:lpstr>
      <vt:lpstr>Planlagte prosjekter</vt:lpstr>
      <vt:lpstr>Annullering</vt:lpstr>
      <vt:lpstr>Annullerade elcertifikat historiskt</vt:lpstr>
      <vt:lpstr>Behållning</vt:lpstr>
      <vt:lpstr>Spotpris 2003 – kvartal1 2020</vt:lpstr>
      <vt:lpstr>Spotpris 2019 – kvartal 1 2020 </vt:lpstr>
      <vt:lpstr>Marskontrakt 2019</vt:lpstr>
      <vt:lpstr>Handel via mäklare fördelat på olika kontrakt </vt:lpstr>
      <vt:lpstr>Elkundens beräknade kostnad för elcertifikat</vt:lpstr>
      <vt:lpstr>Oppsummering / viktigste hendelser</vt:lpstr>
      <vt:lpstr>PowerPoint-presentasjon</vt:lpstr>
    </vt:vector>
  </TitlesOfParts>
  <Company>NVE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Årsrapport 2019 for elsertifikatmarkedet</dc:title>
  <dc:creator>Lars Fredrik Edvardsen Petrusson</dc:creator>
  <cp:lastModifiedBy>Lars Fredrik Edvardsen Petrusson</cp:lastModifiedBy>
  <cp:revision>13</cp:revision>
  <dcterms:created xsi:type="dcterms:W3CDTF">2020-06-03T14:16:42Z</dcterms:created>
  <dcterms:modified xsi:type="dcterms:W3CDTF">2020-06-15T08:01:11Z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0x010100627DCDB6A7755D4384D20ED63C0AF9E3</vt:lpwstr>
  </property>
</Properties>
</file>